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embeddedFontLst>
    <p:embeddedFont>
      <p:font typeface="Libre Baskerville"/>
      <p:regular r:id="rId34"/>
    </p:embeddedFont>
    <p:embeddedFont>
      <p:font typeface="Libre Baskerville"/>
      <p:regular r:id="rId35"/>
    </p:embeddedFont>
    <p:embeddedFont>
      <p:font typeface="Libre Baskerville"/>
      <p:regular r:id="rId36"/>
    </p:embeddedFont>
    <p:embeddedFont>
      <p:font typeface="Libre Baskerville"/>
      <p:regular r:id="rId37"/>
    </p:embeddedFont>
    <p:embeddedFont>
      <p:font typeface="DM Sans"/>
      <p:regular r:id="rId38"/>
    </p:embeddedFont>
    <p:embeddedFont>
      <p:font typeface="DM Sans"/>
      <p:regular r:id="rId39"/>
    </p:embeddedFont>
    <p:embeddedFont>
      <p:font typeface="DM Sans"/>
      <p:regular r:id="rId40"/>
    </p:embeddedFont>
    <p:embeddedFont>
      <p:font typeface="DM Sans"/>
      <p:regular r:id="rId4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34" Type="http://schemas.openxmlformats.org/officeDocument/2006/relationships/font" Target="fonts/font1.fntdata"/><Relationship Id="rId35" Type="http://schemas.openxmlformats.org/officeDocument/2006/relationships/font" Target="fonts/font2.fntdata"/><Relationship Id="rId36" Type="http://schemas.openxmlformats.org/officeDocument/2006/relationships/font" Target="fonts/font3.fntdata"/><Relationship Id="rId37" Type="http://schemas.openxmlformats.org/officeDocument/2006/relationships/font" Target="fonts/font4.fntdata"/><Relationship Id="rId38" Type="http://schemas.openxmlformats.org/officeDocument/2006/relationships/font" Target="fonts/font5.fntdata"/><Relationship Id="rId39" Type="http://schemas.openxmlformats.org/officeDocument/2006/relationships/font" Target="fonts/font6.fntdata"/><Relationship Id="rId40" Type="http://schemas.openxmlformats.org/officeDocument/2006/relationships/font" Target="fonts/font7.fntdata"/><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1-1.png"/><Relationship Id="rId2" Type="http://schemas.openxmlformats.org/officeDocument/2006/relationships/image" Target="../media/image-1021-2.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2-1.png"/><Relationship Id="rId2" Type="http://schemas.openxmlformats.org/officeDocument/2006/relationships/image" Target="../media/image-1022-2.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3-1.png"/><Relationship Id="rId2" Type="http://schemas.openxmlformats.org/officeDocument/2006/relationships/image" Target="../media/image-1023-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4-1.png"/><Relationship Id="rId2" Type="http://schemas.openxmlformats.org/officeDocument/2006/relationships/image" Target="../media/image-1024-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5-1.png"/><Relationship Id="rId2" Type="http://schemas.openxmlformats.org/officeDocument/2006/relationships/image" Target="../media/image-1025-2.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6-1.png"/><Relationship Id="rId2" Type="http://schemas.openxmlformats.org/officeDocument/2006/relationships/image" Target="../media/image-1026-2.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7-1.png"/><Relationship Id="rId2" Type="http://schemas.openxmlformats.org/officeDocument/2006/relationships/image" Target="../media/image-1027-2.png"/><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8-1.png"/><Relationship Id="rId2" Type="http://schemas.openxmlformats.org/officeDocument/2006/relationships/image" Target="../media/image-1028-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hyperlink" Target="https://www.geeksforgeeks.org/memory-management-in-operating-system/" TargetMode="External"/><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hyperlink" Target="https://www.geeksforgeeks.org/paging-in-operating-system/" TargetMode="External"/><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hyperlink" Target="https://drive.google.com/file/d/0B_YRww-7bRxjMVZibkZ5N01wcE0/preview?resourcekey=0-eMirl5uoYyVldescnTN2AQ" TargetMode="External"/><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hyperlink" Target="https://drive.google.com/file/d/0B_YRww-7bRxjMVZibkZ5N01wcE0/preview?resourcekey=0-eMirl5uoYyVldescnTN2AQ" TargetMode="External"/><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drive.google.com/file/d/0B_YRww-7bRxjMVZibkZ5N01wcE0/preview?resourcekey=0-eMirl5uoYyVldescnTN2AQ" TargetMode="External"/><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file/d/0B_YRww-7bRxjMVZibkZ5N01wcE0/preview?resourcekey=0-eMirl5uoYyVldescnTN2AQ" TargetMode="External"/><Relationship Id="rId1" Type="http://schemas.openxmlformats.org/officeDocument/2006/relationships/image" Target="../media/image-20-1.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hyperlink" Target="https://drive.google.com/file/d/0B_YRww-7bRxjMVZibkZ5N01wcE0/preview?resourcekey=0-eMirl5uoYyVldescnTN2AQ" TargetMode="External"/><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www.geeksforgeeks.org/memory-management-in-operating-system/" TargetMode="External"/><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www.geeksforgeeks.org/memory-hierarchy-design-and-its-characteristics/"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medium.com/@shahneel2409/userspace-vs-kernel-space-a-comprehensive-guide-8f9b96cd6426" TargetMode="External"/><Relationship Id="rId2" Type="http://schemas.openxmlformats.org/officeDocument/2006/relationships/hyperlink" Target="https://www.educative.io/answers/what-is-the-difference-between-the-kernel-and-user-spaces" TargetMode="External"/><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 Memory Management: Organization</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by </a:t>
            </a:r>
            <a:pPr indent="0" marL="0">
              <a:lnSpc>
                <a:spcPts val="2850"/>
              </a:lnSpc>
              <a:buNone/>
            </a:pPr>
            <a:r>
              <a:rPr lang="en-US" sz="1750" b="1" i="1" dirty="0">
                <a:solidFill>
                  <a:srgbClr val="454240"/>
                </a:solidFill>
                <a:latin typeface="DM Sans" pitchFamily="34" charset="0"/>
                <a:ea typeface="DM Sans" pitchFamily="34" charset="-122"/>
                <a:cs typeface="DM Sans" pitchFamily="34" charset="-120"/>
              </a:rPr>
              <a:t>AZZI Hadjer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59173"/>
            <a:ext cx="11700748"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3.4 System Calls: Accessing Kernel Space</a:t>
            </a:r>
            <a:endParaRPr lang="en-US" sz="4450" dirty="0"/>
          </a:p>
        </p:txBody>
      </p:sp>
      <p:sp>
        <p:nvSpPr>
          <p:cNvPr id="3" name="Text 1"/>
          <p:cNvSpPr/>
          <p:nvPr/>
        </p:nvSpPr>
        <p:spPr>
          <a:xfrm>
            <a:off x="793790" y="312158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System calls</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allow user processes to interact with the kernel. They act as the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interface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between user space and kernel space.</a:t>
            </a:r>
            <a:endParaRPr lang="en-US" sz="1750" dirty="0"/>
          </a:p>
        </p:txBody>
      </p:sp>
      <p:sp>
        <p:nvSpPr>
          <p:cNvPr id="4" name="Text 2"/>
          <p:cNvSpPr/>
          <p:nvPr/>
        </p:nvSpPr>
        <p:spPr>
          <a:xfrm>
            <a:off x="793790" y="392668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When a user process needs to perform an action that requires kernel privileges (like reading from a file, allocating memory, or interacting with hardware), it uses a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system call</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5" name="Text 3"/>
          <p:cNvSpPr/>
          <p:nvPr/>
        </p:nvSpPr>
        <p:spPr>
          <a:xfrm>
            <a:off x="793790" y="4731782"/>
            <a:ext cx="13042821"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For example, functions like </a:t>
            </a:r>
            <a:pPr algn="l" indent="0" marL="0">
              <a:lnSpc>
                <a:spcPts val="2850"/>
              </a:lnSpc>
              <a:buNone/>
            </a:pPr>
            <a:r>
              <a:rPr lang="en-US" sz="1750" dirty="0">
                <a:solidFill>
                  <a:srgbClr val="454240"/>
                </a:solidFill>
                <a:highlight>
                  <a:srgbClr val="F7EDD4"/>
                </a:highlight>
                <a:latin typeface="Consolas" pitchFamily="34" charset="0"/>
                <a:ea typeface="Consolas" pitchFamily="34" charset="-122"/>
                <a:cs typeface="Consolas" pitchFamily="34" charset="-120"/>
              </a:rPr>
              <a:t>open()</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algn="l" indent="0" marL="0">
              <a:lnSpc>
                <a:spcPts val="2850"/>
              </a:lnSpc>
              <a:buNone/>
            </a:pPr>
            <a:r>
              <a:rPr lang="en-US" sz="1750" dirty="0">
                <a:solidFill>
                  <a:srgbClr val="454240"/>
                </a:solidFill>
                <a:highlight>
                  <a:srgbClr val="F7EDD4"/>
                </a:highlight>
                <a:latin typeface="Consolas" pitchFamily="34" charset="0"/>
                <a:ea typeface="Consolas" pitchFamily="34" charset="-122"/>
                <a:cs typeface="Consolas" pitchFamily="34" charset="-120"/>
              </a:rPr>
              <a:t>read()</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and </a:t>
            </a:r>
            <a:pPr algn="l" indent="0" marL="0">
              <a:lnSpc>
                <a:spcPts val="2850"/>
              </a:lnSpc>
              <a:buNone/>
            </a:pPr>
            <a:r>
              <a:rPr lang="en-US" sz="1750" dirty="0">
                <a:solidFill>
                  <a:srgbClr val="454240"/>
                </a:solidFill>
                <a:highlight>
                  <a:srgbClr val="F7EDD4"/>
                </a:highlight>
                <a:latin typeface="Consolas" pitchFamily="34" charset="0"/>
                <a:ea typeface="Consolas" pitchFamily="34" charset="-122"/>
                <a:cs typeface="Consolas" pitchFamily="34" charset="-120"/>
              </a:rPr>
              <a:t>write()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are system calls that allow user processes to access resources managed by the kernel.</a:t>
            </a:r>
            <a:endParaRPr lang="en-US" sz="1750" dirty="0"/>
          </a:p>
        </p:txBody>
      </p:sp>
      <p:sp>
        <p:nvSpPr>
          <p:cNvPr id="6" name="Text 4"/>
          <p:cNvSpPr/>
          <p:nvPr/>
        </p:nvSpPr>
        <p:spPr>
          <a:xfrm>
            <a:off x="793790" y="554450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System calls are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safe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because they are controlled by the kernel, ensuring that user processes can’t directly access or manipulate critical system resources.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91533"/>
            <a:ext cx="10439757"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3.5 Bridging User and Kernel Spaces</a:t>
            </a:r>
            <a:endParaRPr lang="en-US" sz="4450" dirty="0"/>
          </a:p>
        </p:txBody>
      </p:sp>
      <p:sp>
        <p:nvSpPr>
          <p:cNvPr id="3" name="Text 1"/>
          <p:cNvSpPr/>
          <p:nvPr/>
        </p:nvSpPr>
        <p:spPr>
          <a:xfrm>
            <a:off x="793790" y="306728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System Calls</a:t>
            </a:r>
            <a:endParaRPr lang="en-US" sz="2200" dirty="0"/>
          </a:p>
        </p:txBody>
      </p:sp>
      <p:sp>
        <p:nvSpPr>
          <p:cNvPr id="4" name="Text 2"/>
          <p:cNvSpPr/>
          <p:nvPr/>
        </p:nvSpPr>
        <p:spPr>
          <a:xfrm>
            <a:off x="793790" y="3648432"/>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Controlled interfaces allow user programs to access kernel-managed resources and services in a safe and supervised manner.</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System calls or interrupts allow controlled communication between user and kernel spaces.</a:t>
            </a:r>
            <a:endParaRPr lang="en-US" sz="1750" dirty="0"/>
          </a:p>
        </p:txBody>
      </p:sp>
      <p:sp>
        <p:nvSpPr>
          <p:cNvPr id="5" name="Text 3"/>
          <p:cNvSpPr/>
          <p:nvPr/>
        </p:nvSpPr>
        <p:spPr>
          <a:xfrm>
            <a:off x="7599521" y="3067288"/>
            <a:ext cx="3515558" cy="354330"/>
          </a:xfrm>
          <a:prstGeom prst="rect">
            <a:avLst/>
          </a:prstGeom>
          <a:noFill/>
          <a:ln/>
        </p:spPr>
        <p:txBody>
          <a:bodyPr wrap="none" lIns="0" tIns="0" rIns="0" bIns="0" rtlCol="0" anchor="t"/>
          <a:lstStyle/>
          <a:p>
            <a:pPr indent="0" marL="0">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Separation of Concerns</a:t>
            </a:r>
            <a:endParaRPr lang="en-US" sz="2200" dirty="0"/>
          </a:p>
        </p:txBody>
      </p:sp>
      <p:sp>
        <p:nvSpPr>
          <p:cNvPr id="6" name="Text 4"/>
          <p:cNvSpPr/>
          <p:nvPr/>
        </p:nvSpPr>
        <p:spPr>
          <a:xfrm>
            <a:off x="7599521" y="3648432"/>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Isolating user and kernel spaces ensures : </a:t>
            </a:r>
            <a:endParaRPr lang="en-US" sz="1750" dirty="0"/>
          </a:p>
        </p:txBody>
      </p:sp>
      <p:sp>
        <p:nvSpPr>
          <p:cNvPr id="7" name="Text 5"/>
          <p:cNvSpPr/>
          <p:nvPr/>
        </p:nvSpPr>
        <p:spPr>
          <a:xfrm>
            <a:off x="7599521" y="4215408"/>
            <a:ext cx="6244709" cy="1088708"/>
          </a:xfrm>
          <a:prstGeom prst="rect">
            <a:avLst/>
          </a:prstGeom>
          <a:noFill/>
          <a:ln/>
        </p:spPr>
        <p:txBody>
          <a:bodyPr wrap="squar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Stability</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ensures system reliability by isolating user errors.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Security</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prevents user applications from corrupting OS operations. </a:t>
            </a:r>
            <a:endParaRPr lang="en-US" sz="1750" dirty="0"/>
          </a:p>
        </p:txBody>
      </p:sp>
      <p:sp>
        <p:nvSpPr>
          <p:cNvPr id="8" name="Text 6"/>
          <p:cNvSpPr/>
          <p:nvPr/>
        </p:nvSpPr>
        <p:spPr>
          <a:xfrm>
            <a:off x="7599521" y="5508188"/>
            <a:ext cx="6244709" cy="725805"/>
          </a:xfrm>
          <a:prstGeom prst="rect">
            <a:avLst/>
          </a:prstGeom>
          <a:noFill/>
          <a:ln/>
        </p:spPr>
        <p:txBody>
          <a:bodyPr wrap="squar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Performance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allows the OS to manage resources efficiently.</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056567"/>
            <a:ext cx="8937784" cy="566976"/>
          </a:xfrm>
          <a:prstGeom prst="rect">
            <a:avLst/>
          </a:prstGeom>
          <a:noFill/>
          <a:ln/>
        </p:spPr>
        <p:txBody>
          <a:bodyPr wrap="none" lIns="0" tIns="0" rIns="0" bIns="0" rtlCol="0" anchor="t"/>
          <a:lstStyle/>
          <a:p>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4. Logical and Physical Address Space</a:t>
            </a:r>
            <a:endParaRPr lang="en-US" sz="3550" dirty="0"/>
          </a:p>
        </p:txBody>
      </p:sp>
      <p:sp>
        <p:nvSpPr>
          <p:cNvPr id="3" name="Text 1"/>
          <p:cNvSpPr/>
          <p:nvPr/>
        </p:nvSpPr>
        <p:spPr>
          <a:xfrm>
            <a:off x="793790" y="310550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Logical Address </a:t>
            </a:r>
            <a:endParaRPr lang="en-US" sz="3550" dirty="0"/>
          </a:p>
        </p:txBody>
      </p:sp>
      <p:sp>
        <p:nvSpPr>
          <p:cNvPr id="4" name="Text 2"/>
          <p:cNvSpPr/>
          <p:nvPr/>
        </p:nvSpPr>
        <p:spPr>
          <a:xfrm>
            <a:off x="793790" y="3899297"/>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An address generated by the CPU is known as a “Logical Address”. It is also known as a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Virual address.</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Logical address space can be defined as the size of the process.</a:t>
            </a:r>
            <a:endParaRPr lang="en-US" sz="1750" dirty="0"/>
          </a:p>
        </p:txBody>
      </p:sp>
      <p:sp>
        <p:nvSpPr>
          <p:cNvPr id="5" name="Text 3"/>
          <p:cNvSpPr/>
          <p:nvPr/>
        </p:nvSpPr>
        <p:spPr>
          <a:xfrm>
            <a:off x="7599521" y="3105507"/>
            <a:ext cx="4536519" cy="566976"/>
          </a:xfrm>
          <a:prstGeom prst="rect">
            <a:avLst/>
          </a:prstGeom>
          <a:noFill/>
          <a:ln/>
        </p:spPr>
        <p:txBody>
          <a:bodyPr wrap="none" lIns="0" tIns="0" rIns="0" bIns="0" rtlCol="0" anchor="t"/>
          <a:lstStyle/>
          <a:p>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Physical Address </a:t>
            </a:r>
            <a:endParaRPr lang="en-US" sz="3550" dirty="0"/>
          </a:p>
        </p:txBody>
      </p:sp>
      <p:sp>
        <p:nvSpPr>
          <p:cNvPr id="6" name="Text 4"/>
          <p:cNvSpPr/>
          <p:nvPr/>
        </p:nvSpPr>
        <p:spPr>
          <a:xfrm>
            <a:off x="7599521" y="389929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An address seen by the memory unit (i.e the one loaded into the memory address register of the memory) is commonly known as a “Physical Address” is also known as a Real address.</a:t>
            </a:r>
            <a:endParaRPr lang="en-US" sz="1750" dirty="0"/>
          </a:p>
        </p:txBody>
      </p:sp>
      <p:sp>
        <p:nvSpPr>
          <p:cNvPr id="7" name="Text 5"/>
          <p:cNvSpPr/>
          <p:nvPr/>
        </p:nvSpPr>
        <p:spPr>
          <a:xfrm>
            <a:off x="793790" y="581013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ref: </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Memory Management in Operating System - GeeksforGeeks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552581"/>
            <a:ext cx="11328321" cy="708779"/>
          </a:xfrm>
          <a:prstGeom prst="rect">
            <a:avLst/>
          </a:prstGeom>
          <a:noFill/>
          <a:ln/>
        </p:spPr>
        <p:txBody>
          <a:bodyPr wrap="none" lIns="0" tIns="0" rIns="0" bIns="0" rtlCol="0" anchor="t"/>
          <a:lstStyle/>
          <a:p>
            <a:pPr indent="0" marL="0">
              <a:lnSpc>
                <a:spcPts val="5550"/>
              </a:lnSpc>
              <a:buNone/>
            </a:pPr>
            <a:r>
              <a:rPr lang="en-US" sz="4450" b="1" dirty="0">
                <a:solidFill>
                  <a:srgbClr val="5C4E3D"/>
                </a:solidFill>
                <a:latin typeface="Libre Baskerville" pitchFamily="34" charset="0"/>
                <a:ea typeface="Libre Baskerville" pitchFamily="34" charset="-122"/>
                <a:cs typeface="Libre Baskerville" pitchFamily="34" charset="-120"/>
              </a:rPr>
              <a:t>5. Memory Management Unit (MMU)</a:t>
            </a:r>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t>
            </a:r>
            <a:endParaRPr lang="en-US" sz="4450" dirty="0"/>
          </a:p>
        </p:txBody>
      </p:sp>
      <p:sp>
        <p:nvSpPr>
          <p:cNvPr id="3" name="Text 1"/>
          <p:cNvSpPr/>
          <p:nvPr/>
        </p:nvSpPr>
        <p:spPr>
          <a:xfrm>
            <a:off x="793790" y="371498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A hardware unit that translates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virtual addresses</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to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physical addresses</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during memory access.</a:t>
            </a:r>
            <a:endParaRPr lang="en-US" sz="1750" dirty="0"/>
          </a:p>
        </p:txBody>
      </p:sp>
      <p:sp>
        <p:nvSpPr>
          <p:cNvPr id="4" name="Text 2"/>
          <p:cNvSpPr/>
          <p:nvPr/>
        </p:nvSpPr>
        <p:spPr>
          <a:xfrm>
            <a:off x="793790" y="433304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Whenever a page has to be accessed by CPU using the logical address, it requires physical address for accessing the page. Logical address comprises of two parts: Page Number and Offset.</a:t>
            </a:r>
            <a:endParaRPr lang="en-US" sz="1750" dirty="0"/>
          </a:p>
        </p:txBody>
      </p:sp>
      <p:sp>
        <p:nvSpPr>
          <p:cNvPr id="5" name="Text 3"/>
          <p:cNvSpPr/>
          <p:nvPr/>
        </p:nvSpPr>
        <p:spPr>
          <a:xfrm>
            <a:off x="793790" y="5313998"/>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ref: </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Paging in Operating System - GeeksforGeeks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288256"/>
            <a:ext cx="4536519" cy="566976"/>
          </a:xfrm>
          <a:prstGeom prst="rect">
            <a:avLst/>
          </a:prstGeom>
          <a:noFill/>
          <a:ln/>
        </p:spPr>
        <p:txBody>
          <a:bodyPr wrap="none" lIns="0" tIns="0" rIns="0" bIns="0" rtlCol="0" anchor="t"/>
          <a:lstStyle/>
          <a:p>
            <a:pPr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6. Page Table :</a:t>
            </a:r>
            <a:endParaRPr lang="en-US" sz="3550" dirty="0"/>
          </a:p>
        </p:txBody>
      </p:sp>
      <p:sp>
        <p:nvSpPr>
          <p:cNvPr id="3" name="Text 1"/>
          <p:cNvSpPr/>
          <p:nvPr/>
        </p:nvSpPr>
        <p:spPr>
          <a:xfrm>
            <a:off x="793790" y="2308860"/>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 The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page table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is a data structure used by the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operating system</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to manage virtual memory. It keeps track of the mapping between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virtual pages</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and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physical frames</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in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main memory</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4" name="Text 2"/>
          <p:cNvSpPr/>
          <p:nvPr/>
        </p:nvSpPr>
        <p:spPr>
          <a:xfrm>
            <a:off x="793790" y="3289816"/>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 The page table enables the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Memory Management Unit (MMU)</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to translate virtual addresses to physical addresses by providing the mapping for each virtual page to the corresponding physical frame in RAM.</a:t>
            </a:r>
            <a:endParaRPr lang="en-US" sz="1750" dirty="0"/>
          </a:p>
        </p:txBody>
      </p:sp>
      <p:sp>
        <p:nvSpPr>
          <p:cNvPr id="5" name="Text 3"/>
          <p:cNvSpPr/>
          <p:nvPr/>
        </p:nvSpPr>
        <p:spPr>
          <a:xfrm>
            <a:off x="793790" y="4094917"/>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Content</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6" name="Text 4"/>
          <p:cNvSpPr/>
          <p:nvPr/>
        </p:nvSpPr>
        <p:spPr>
          <a:xfrm>
            <a:off x="793790" y="4537115"/>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Each </a:t>
            </a:r>
            <a:pPr algn="l" lvl="1" indent="0" marL="0">
              <a:lnSpc>
                <a:spcPts val="2850"/>
              </a:lnSpc>
              <a:buNone/>
            </a:pPr>
            <a:r>
              <a:rPr lang="en-US" sz="1750" b="1" dirty="0">
                <a:solidFill>
                  <a:srgbClr val="454240"/>
                </a:solidFill>
                <a:latin typeface="DM Sans" pitchFamily="34" charset="0"/>
                <a:ea typeface="DM Sans" pitchFamily="34" charset="-122"/>
                <a:cs typeface="DM Sans" pitchFamily="34" charset="-120"/>
              </a:rPr>
              <a:t>entry</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in the page table contains the </a:t>
            </a:r>
            <a:pPr algn="l" lvl="1" indent="0" marL="0">
              <a:lnSpc>
                <a:spcPts val="2850"/>
              </a:lnSpc>
              <a:buNone/>
            </a:pPr>
            <a:r>
              <a:rPr lang="en-US" sz="1750" b="1" dirty="0">
                <a:solidFill>
                  <a:srgbClr val="454240"/>
                </a:solidFill>
                <a:latin typeface="DM Sans" pitchFamily="34" charset="0"/>
                <a:ea typeface="DM Sans" pitchFamily="34" charset="-122"/>
                <a:cs typeface="DM Sans" pitchFamily="34" charset="-120"/>
              </a:rPr>
              <a:t>frame number</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that corresponds to a </a:t>
            </a:r>
            <a:pPr algn="l" lvl="1" indent="0" marL="0">
              <a:lnSpc>
                <a:spcPts val="2850"/>
              </a:lnSpc>
              <a:buNone/>
            </a:pPr>
            <a:r>
              <a:rPr lang="en-US" sz="1750" b="1" dirty="0">
                <a:solidFill>
                  <a:srgbClr val="454240"/>
                </a:solidFill>
                <a:latin typeface="DM Sans" pitchFamily="34" charset="0"/>
                <a:ea typeface="DM Sans" pitchFamily="34" charset="-122"/>
                <a:cs typeface="DM Sans" pitchFamily="34" charset="-120"/>
              </a:rPr>
              <a:t>virtual page</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7" name="Text 5"/>
          <p:cNvSpPr/>
          <p:nvPr/>
        </p:nvSpPr>
        <p:spPr>
          <a:xfrm>
            <a:off x="793790" y="4979313"/>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The </a:t>
            </a:r>
            <a:pPr algn="l" lvl="1" indent="0" marL="0">
              <a:lnSpc>
                <a:spcPts val="2850"/>
              </a:lnSpc>
              <a:buNone/>
            </a:pPr>
            <a:r>
              <a:rPr lang="en-US" sz="1750" b="1" dirty="0">
                <a:solidFill>
                  <a:srgbClr val="454240"/>
                </a:solidFill>
                <a:latin typeface="DM Sans" pitchFamily="34" charset="0"/>
                <a:ea typeface="DM Sans" pitchFamily="34" charset="-122"/>
                <a:cs typeface="DM Sans" pitchFamily="34" charset="-120"/>
              </a:rPr>
              <a:t>frame number</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represents the physical memory location where the virtual page resides.</a:t>
            </a:r>
            <a:endParaRPr lang="en-US" sz="1750" dirty="0"/>
          </a:p>
        </p:txBody>
      </p:sp>
      <p:sp>
        <p:nvSpPr>
          <p:cNvPr id="8" name="Text 6"/>
          <p:cNvSpPr/>
          <p:nvPr/>
        </p:nvSpPr>
        <p:spPr>
          <a:xfrm>
            <a:off x="793790" y="5597366"/>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 When a program accesses a virtual address, the MMU uses the page table to find the corresponding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physical frame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allowing it to generate the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physical address</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a:t>
            </a:r>
            <a:endParaRPr lang="en-US" sz="1750" dirty="0"/>
          </a:p>
        </p:txBody>
      </p:sp>
      <p:sp>
        <p:nvSpPr>
          <p:cNvPr id="9" name="Text 7"/>
          <p:cNvSpPr/>
          <p:nvPr/>
        </p:nvSpPr>
        <p:spPr>
          <a:xfrm>
            <a:off x="793790" y="6578322"/>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ref : </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Operating System Concepts 9th Edition by Abraham Silberschatz.pdf - Google Drive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9503" y="620316"/>
            <a:ext cx="9240322" cy="704850"/>
          </a:xfrm>
          <a:prstGeom prst="rect">
            <a:avLst/>
          </a:prstGeom>
          <a:noFill/>
          <a:ln/>
        </p:spPr>
        <p:txBody>
          <a:bodyPr wrap="none" lIns="0" tIns="0" rIns="0" bIns="0" rtlCol="0" anchor="t"/>
          <a:lstStyle/>
          <a:p>
            <a:pPr indent="0" marL="0">
              <a:lnSpc>
                <a:spcPts val="5550"/>
              </a:lnSpc>
              <a:buNone/>
            </a:pPr>
            <a:r>
              <a:rPr lang="en-US" sz="4400" dirty="0">
                <a:solidFill>
                  <a:srgbClr val="5C4E3D"/>
                </a:solidFill>
                <a:latin typeface="Libre Baskerville" pitchFamily="34" charset="0"/>
                <a:ea typeface="Libre Baskerville" pitchFamily="34" charset="-122"/>
                <a:cs typeface="Libre Baskerville" pitchFamily="34" charset="-120"/>
              </a:rPr>
              <a:t>6.1 Storing page tables methods:</a:t>
            </a:r>
            <a:endParaRPr lang="en-US" sz="4400" dirty="0"/>
          </a:p>
        </p:txBody>
      </p:sp>
      <p:sp>
        <p:nvSpPr>
          <p:cNvPr id="3" name="Text 1"/>
          <p:cNvSpPr/>
          <p:nvPr/>
        </p:nvSpPr>
        <p:spPr>
          <a:xfrm>
            <a:off x="789503" y="1776293"/>
            <a:ext cx="13051393" cy="451009"/>
          </a:xfrm>
          <a:prstGeom prst="rect">
            <a:avLst/>
          </a:prstGeom>
          <a:noFill/>
          <a:ln/>
        </p:spPr>
        <p:txBody>
          <a:bodyPr wrap="none" lIns="0" tIns="0" rIns="0" bIns="0" rtlCol="0" anchor="t"/>
          <a:lstStyle/>
          <a:p>
            <a:pPr indent="0" marL="0">
              <a:lnSpc>
                <a:spcPts val="3550"/>
              </a:lnSpc>
              <a:buNone/>
            </a:pPr>
            <a:r>
              <a:rPr lang="en-US" sz="2200" dirty="0">
                <a:solidFill>
                  <a:srgbClr val="454240"/>
                </a:solidFill>
                <a:latin typeface="DM Sans" pitchFamily="34" charset="0"/>
                <a:ea typeface="DM Sans" pitchFamily="34" charset="-122"/>
                <a:cs typeface="DM Sans" pitchFamily="34" charset="-120"/>
              </a:rPr>
              <a:t>there are two methods, including:</a:t>
            </a:r>
            <a:endParaRPr lang="en-US" sz="2200" dirty="0"/>
          </a:p>
        </p:txBody>
      </p:sp>
      <p:sp>
        <p:nvSpPr>
          <p:cNvPr id="4" name="Text 2"/>
          <p:cNvSpPr/>
          <p:nvPr/>
        </p:nvSpPr>
        <p:spPr>
          <a:xfrm>
            <a:off x="789503" y="2706529"/>
            <a:ext cx="4108847" cy="422910"/>
          </a:xfrm>
          <a:prstGeom prst="rect">
            <a:avLst/>
          </a:prstGeom>
          <a:noFill/>
          <a:ln/>
        </p:spPr>
        <p:txBody>
          <a:bodyPr wrap="none" lIns="0" tIns="0" rIns="0" bIns="0" rtlCol="0" anchor="t"/>
          <a:lstStyle/>
          <a:p>
            <a:pPr indent="0" marL="0">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Per-Process Page Tables</a:t>
            </a:r>
            <a:endParaRPr lang="en-US" sz="2650" dirty="0"/>
          </a:p>
        </p:txBody>
      </p:sp>
      <p:sp>
        <p:nvSpPr>
          <p:cNvPr id="5" name="Text 3"/>
          <p:cNvSpPr/>
          <p:nvPr/>
        </p:nvSpPr>
        <p:spPr>
          <a:xfrm>
            <a:off x="789503" y="3354943"/>
            <a:ext cx="6250543" cy="360998"/>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Description</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Each process has its own page table.</a:t>
            </a:r>
            <a:endParaRPr lang="en-US" sz="1750" dirty="0"/>
          </a:p>
        </p:txBody>
      </p:sp>
      <p:sp>
        <p:nvSpPr>
          <p:cNvPr id="6" name="Text 4"/>
          <p:cNvSpPr/>
          <p:nvPr/>
        </p:nvSpPr>
        <p:spPr>
          <a:xfrm>
            <a:off x="789503" y="3794879"/>
            <a:ext cx="6250543" cy="1082993"/>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Storage</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A pointer to the page table is stored in the process control block (PCB) along with other register values.</a:t>
            </a:r>
            <a:endParaRPr lang="en-US" sz="1750" dirty="0"/>
          </a:p>
        </p:txBody>
      </p:sp>
      <p:sp>
        <p:nvSpPr>
          <p:cNvPr id="7" name="Text 5"/>
          <p:cNvSpPr/>
          <p:nvPr/>
        </p:nvSpPr>
        <p:spPr>
          <a:xfrm>
            <a:off x="789503" y="4956810"/>
            <a:ext cx="6250543" cy="1082993"/>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Switching</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During a context switch, the dispatcher reloads user registers and updates hardware page-table values.</a:t>
            </a:r>
            <a:endParaRPr lang="en-US" sz="1750" dirty="0"/>
          </a:p>
        </p:txBody>
      </p:sp>
      <p:sp>
        <p:nvSpPr>
          <p:cNvPr id="8" name="Text 6"/>
          <p:cNvSpPr/>
          <p:nvPr/>
        </p:nvSpPr>
        <p:spPr>
          <a:xfrm>
            <a:off x="789503" y="6118741"/>
            <a:ext cx="6250543" cy="360998"/>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Advantages</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Simple and process-specific mapping.</a:t>
            </a:r>
            <a:endParaRPr lang="en-US" sz="1750" dirty="0"/>
          </a:p>
        </p:txBody>
      </p:sp>
      <p:sp>
        <p:nvSpPr>
          <p:cNvPr id="9" name="Text 7"/>
          <p:cNvSpPr/>
          <p:nvPr/>
        </p:nvSpPr>
        <p:spPr>
          <a:xfrm>
            <a:off x="789503" y="6558677"/>
            <a:ext cx="6250543" cy="360998"/>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Disadvantages</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Overhead during context switching.</a:t>
            </a:r>
            <a:endParaRPr lang="en-US" sz="1750" dirty="0"/>
          </a:p>
        </p:txBody>
      </p:sp>
      <p:sp>
        <p:nvSpPr>
          <p:cNvPr id="10" name="Text 8"/>
          <p:cNvSpPr/>
          <p:nvPr/>
        </p:nvSpPr>
        <p:spPr>
          <a:xfrm>
            <a:off x="7597973" y="2706529"/>
            <a:ext cx="3527822" cy="422910"/>
          </a:xfrm>
          <a:prstGeom prst="rect">
            <a:avLst/>
          </a:prstGeom>
          <a:noFill/>
          <a:ln/>
        </p:spPr>
        <p:txBody>
          <a:bodyPr wrap="none" lIns="0" tIns="0" rIns="0" bIns="0" rtlCol="0" anchor="t"/>
          <a:lstStyle/>
          <a:p>
            <a:pPr indent="0" marL="0">
              <a:lnSpc>
                <a:spcPts val="3300"/>
              </a:lnSpc>
              <a:buNone/>
            </a:pPr>
            <a:r>
              <a:rPr lang="en-US" sz="2650" b="1" dirty="0">
                <a:solidFill>
                  <a:srgbClr val="5C4E3D"/>
                </a:solidFill>
                <a:latin typeface="Libre Baskerville" pitchFamily="34" charset="0"/>
                <a:ea typeface="Libre Baskerville" pitchFamily="34" charset="-122"/>
                <a:cs typeface="Libre Baskerville" pitchFamily="34" charset="-120"/>
              </a:rPr>
              <a:t>Shared Page Tables</a:t>
            </a:r>
            <a:pPr indent="0" marL="0">
              <a:lnSpc>
                <a:spcPts val="3300"/>
              </a:lnSpc>
              <a:buNone/>
            </a:pPr>
            <a:r>
              <a:rPr lang="en-US" sz="2650" dirty="0">
                <a:solidFill>
                  <a:srgbClr val="5C4E3D"/>
                </a:solidFill>
                <a:latin typeface="Libre Baskerville" pitchFamily="34" charset="0"/>
                <a:ea typeface="Libre Baskerville" pitchFamily="34" charset="-122"/>
                <a:cs typeface="Libre Baskerville" pitchFamily="34" charset="-120"/>
              </a:rPr>
              <a:t>:</a:t>
            </a:r>
            <a:endParaRPr lang="en-US" sz="2650" dirty="0"/>
          </a:p>
        </p:txBody>
      </p:sp>
      <p:sp>
        <p:nvSpPr>
          <p:cNvPr id="11" name="Text 9"/>
          <p:cNvSpPr/>
          <p:nvPr/>
        </p:nvSpPr>
        <p:spPr>
          <a:xfrm>
            <a:off x="7597973" y="3354943"/>
            <a:ext cx="6250543" cy="72199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Description</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Only one or a few page tables are maintained for the entire system.</a:t>
            </a:r>
            <a:endParaRPr lang="en-US" sz="1750" dirty="0"/>
          </a:p>
        </p:txBody>
      </p:sp>
      <p:sp>
        <p:nvSpPr>
          <p:cNvPr id="12" name="Text 10"/>
          <p:cNvSpPr/>
          <p:nvPr/>
        </p:nvSpPr>
        <p:spPr>
          <a:xfrm>
            <a:off x="7597973" y="4155877"/>
            <a:ext cx="6250543" cy="72199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Advantages</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Reduces overhead during context switching.</a:t>
            </a:r>
            <a:endParaRPr lang="en-US" sz="1750" dirty="0"/>
          </a:p>
        </p:txBody>
      </p:sp>
      <p:sp>
        <p:nvSpPr>
          <p:cNvPr id="13" name="Text 11"/>
          <p:cNvSpPr/>
          <p:nvPr/>
        </p:nvSpPr>
        <p:spPr>
          <a:xfrm>
            <a:off x="7597973" y="4956810"/>
            <a:ext cx="6250543" cy="72199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54240"/>
                </a:solidFill>
                <a:latin typeface="DM Sans" pitchFamily="34" charset="0"/>
                <a:ea typeface="DM Sans" pitchFamily="34" charset="-122"/>
                <a:cs typeface="DM Sans" pitchFamily="34" charset="-120"/>
              </a:rPr>
              <a:t>Disadvantages</a:t>
            </a:r>
            <a:pPr algn="l" indent="0" marL="0">
              <a:lnSpc>
                <a:spcPts val="2800"/>
              </a:lnSpc>
              <a:buNone/>
            </a:pPr>
            <a:r>
              <a:rPr lang="en-US" sz="1750" dirty="0">
                <a:solidFill>
                  <a:srgbClr val="454240"/>
                </a:solidFill>
                <a:latin typeface="DM Sans" pitchFamily="34" charset="0"/>
                <a:ea typeface="DM Sans" pitchFamily="34" charset="-122"/>
                <a:cs typeface="DM Sans" pitchFamily="34" charset="-120"/>
              </a:rPr>
              <a:t>: Potentially less flexible compared to per-process page tables.</a:t>
            </a:r>
            <a:endParaRPr lang="en-US" sz="1750" dirty="0"/>
          </a:p>
        </p:txBody>
      </p:sp>
      <p:sp>
        <p:nvSpPr>
          <p:cNvPr id="14" name="Text 12"/>
          <p:cNvSpPr/>
          <p:nvPr/>
        </p:nvSpPr>
        <p:spPr>
          <a:xfrm>
            <a:off x="789503" y="7252335"/>
            <a:ext cx="13051393" cy="360998"/>
          </a:xfrm>
          <a:prstGeom prst="rect">
            <a:avLst/>
          </a:prstGeom>
          <a:noFill/>
          <a:ln/>
        </p:spPr>
        <p:txBody>
          <a:bodyPr wrap="none" lIns="0" tIns="0" rIns="0" bIns="0" rtlCol="0" anchor="t"/>
          <a:lstStyle/>
          <a:p>
            <a:pPr indent="0" marL="0">
              <a:lnSpc>
                <a:spcPts val="2800"/>
              </a:lnSpc>
              <a:buNone/>
            </a:pPr>
            <a:r>
              <a:rPr lang="en-US" sz="1750" dirty="0">
                <a:solidFill>
                  <a:srgbClr val="454240"/>
                </a:solidFill>
                <a:latin typeface="DM Sans" pitchFamily="34" charset="0"/>
                <a:ea typeface="DM Sans" pitchFamily="34" charset="-122"/>
                <a:cs typeface="DM Sans" pitchFamily="34" charset="-120"/>
              </a:rPr>
              <a:t>ref : </a:t>
            </a:r>
            <a:pPr indent="0" marL="0">
              <a:lnSpc>
                <a:spcPts val="280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Operating System Concepts 9th Edition by Abraham Silberschatz.pdf - Google Drive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070616"/>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6.2 Hardware Implementation of Page Tables:</a:t>
            </a:r>
            <a:endParaRPr lang="en-US" sz="4450" dirty="0"/>
          </a:p>
        </p:txBody>
      </p:sp>
      <p:sp>
        <p:nvSpPr>
          <p:cNvPr id="3" name="Text 1"/>
          <p:cNvSpPr/>
          <p:nvPr/>
        </p:nvSpPr>
        <p:spPr>
          <a:xfrm>
            <a:off x="793790" y="3941802"/>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a. Using dedicated high-speed hardware registers.</a:t>
            </a:r>
            <a:endParaRPr lang="en-US" sz="1750" dirty="0"/>
          </a:p>
        </p:txBody>
      </p:sp>
      <p:sp>
        <p:nvSpPr>
          <p:cNvPr id="4" name="Text 2"/>
          <p:cNvSpPr/>
          <p:nvPr/>
        </p:nvSpPr>
        <p:spPr>
          <a:xfrm>
            <a:off x="793790" y="4559856"/>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b.  Main Memory with a Page-Table Base Register (PTBR)</a:t>
            </a:r>
            <a:endParaRPr lang="en-US" sz="1750" dirty="0"/>
          </a:p>
        </p:txBody>
      </p:sp>
      <p:sp>
        <p:nvSpPr>
          <p:cNvPr id="5" name="Text 3"/>
          <p:cNvSpPr/>
          <p:nvPr/>
        </p:nvSpPr>
        <p:spPr>
          <a:xfrm>
            <a:off x="793790" y="5177909"/>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c.  Translation Lookaside Buffer (TLB)</a:t>
            </a:r>
            <a:endParaRPr lang="en-US" sz="1750" dirty="0"/>
          </a:p>
        </p:txBody>
      </p:sp>
      <p:sp>
        <p:nvSpPr>
          <p:cNvPr id="6" name="Text 4"/>
          <p:cNvSpPr/>
          <p:nvPr/>
        </p:nvSpPr>
        <p:spPr>
          <a:xfrm>
            <a:off x="793790" y="5795963"/>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 ref : </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Operating System Concepts 9th Edition by Abraham Silberschatz.pdf - Google Drive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7581" y="508754"/>
            <a:ext cx="8087677" cy="578168"/>
          </a:xfrm>
          <a:prstGeom prst="rect">
            <a:avLst/>
          </a:prstGeom>
          <a:noFill/>
          <a:ln/>
        </p:spPr>
        <p:txBody>
          <a:bodyPr wrap="none" lIns="0" tIns="0" rIns="0" bIns="0" rtlCol="0" anchor="t"/>
          <a:lstStyle/>
          <a:p>
            <a:pPr indent="0" marL="0">
              <a:lnSpc>
                <a:spcPts val="4550"/>
              </a:lnSpc>
              <a:buNone/>
            </a:pPr>
            <a:r>
              <a:rPr lang="en-US" sz="3600" dirty="0">
                <a:solidFill>
                  <a:srgbClr val="5C4E3D"/>
                </a:solidFill>
                <a:latin typeface="Libre Baskerville" pitchFamily="34" charset="0"/>
                <a:ea typeface="Libre Baskerville" pitchFamily="34" charset="-122"/>
                <a:cs typeface="Libre Baskerville" pitchFamily="34" charset="-120"/>
              </a:rPr>
              <a:t> a. Dedicated high-speed registers:</a:t>
            </a:r>
            <a:endParaRPr lang="en-US" sz="3600" dirty="0"/>
          </a:p>
        </p:txBody>
      </p:sp>
      <p:sp>
        <p:nvSpPr>
          <p:cNvPr id="3" name="Text 1"/>
          <p:cNvSpPr/>
          <p:nvPr/>
        </p:nvSpPr>
        <p:spPr>
          <a:xfrm>
            <a:off x="647581" y="1456968"/>
            <a:ext cx="13335238" cy="295989"/>
          </a:xfrm>
          <a:prstGeom prst="rect">
            <a:avLst/>
          </a:prstGeom>
          <a:noFill/>
          <a:ln/>
        </p:spPr>
        <p:txBody>
          <a:bodyPr wrap="none" lIns="0" tIns="0" rIns="0" bIns="0" rtlCol="0" anchor="t"/>
          <a:lstStyle/>
          <a:p>
            <a:pPr indent="0" marL="0">
              <a:lnSpc>
                <a:spcPts val="2300"/>
              </a:lnSpc>
              <a:buNone/>
            </a:pPr>
            <a:r>
              <a:rPr lang="en-US" sz="1450" dirty="0">
                <a:solidFill>
                  <a:srgbClr val="454240"/>
                </a:solidFill>
                <a:latin typeface="DM Sans" pitchFamily="34" charset="0"/>
                <a:ea typeface="DM Sans" pitchFamily="34" charset="-122"/>
                <a:cs typeface="DM Sans" pitchFamily="34" charset="-120"/>
              </a:rPr>
              <a:t>in this method, the page table entries are stored in high-speed hardware registers</a:t>
            </a:r>
            <a:endParaRPr lang="en-US" sz="1450" dirty="0"/>
          </a:p>
        </p:txBody>
      </p:sp>
      <p:sp>
        <p:nvSpPr>
          <p:cNvPr id="4" name="Shape 2"/>
          <p:cNvSpPr/>
          <p:nvPr/>
        </p:nvSpPr>
        <p:spPr>
          <a:xfrm>
            <a:off x="7303770" y="1961078"/>
            <a:ext cx="22860" cy="5760482"/>
          </a:xfrm>
          <a:prstGeom prst="roundRect">
            <a:avLst>
              <a:gd name="adj" fmla="val 339944"/>
            </a:avLst>
          </a:prstGeom>
          <a:solidFill>
            <a:srgbClr val="DDD3BA"/>
          </a:solidFill>
          <a:ln/>
        </p:spPr>
      </p:sp>
      <p:sp>
        <p:nvSpPr>
          <p:cNvPr id="5" name="Shape 3"/>
          <p:cNvSpPr/>
          <p:nvPr/>
        </p:nvSpPr>
        <p:spPr>
          <a:xfrm>
            <a:off x="6482358" y="2365891"/>
            <a:ext cx="647581" cy="22860"/>
          </a:xfrm>
          <a:prstGeom prst="roundRect">
            <a:avLst>
              <a:gd name="adj" fmla="val 339944"/>
            </a:avLst>
          </a:prstGeom>
          <a:solidFill>
            <a:srgbClr val="DDD3BA"/>
          </a:solidFill>
          <a:ln/>
        </p:spPr>
      </p:sp>
      <p:sp>
        <p:nvSpPr>
          <p:cNvPr id="6" name="Shape 4"/>
          <p:cNvSpPr/>
          <p:nvPr/>
        </p:nvSpPr>
        <p:spPr>
          <a:xfrm>
            <a:off x="7107079" y="2169200"/>
            <a:ext cx="416243" cy="416243"/>
          </a:xfrm>
          <a:prstGeom prst="roundRect">
            <a:avLst>
              <a:gd name="adj" fmla="val 18670"/>
            </a:avLst>
          </a:prstGeom>
          <a:solidFill>
            <a:srgbClr val="F7EDD4"/>
          </a:solidFill>
          <a:ln w="7620">
            <a:solidFill>
              <a:srgbClr val="DDD3BA"/>
            </a:solidFill>
            <a:prstDash val="solid"/>
          </a:ln>
        </p:spPr>
      </p:sp>
      <p:sp>
        <p:nvSpPr>
          <p:cNvPr id="7" name="Text 5"/>
          <p:cNvSpPr/>
          <p:nvPr/>
        </p:nvSpPr>
        <p:spPr>
          <a:xfrm>
            <a:off x="7253287" y="2238494"/>
            <a:ext cx="123825"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1</a:t>
            </a:r>
            <a:endParaRPr lang="en-US" sz="2150" dirty="0"/>
          </a:p>
        </p:txBody>
      </p:sp>
      <p:sp>
        <p:nvSpPr>
          <p:cNvPr id="8" name="Text 6"/>
          <p:cNvSpPr/>
          <p:nvPr/>
        </p:nvSpPr>
        <p:spPr>
          <a:xfrm>
            <a:off x="3522226" y="2146102"/>
            <a:ext cx="2775347"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Page Table Setup</a:t>
            </a:r>
            <a:endParaRPr lang="en-US" sz="2150" dirty="0"/>
          </a:p>
        </p:txBody>
      </p:sp>
      <p:sp>
        <p:nvSpPr>
          <p:cNvPr id="9" name="Text 7"/>
          <p:cNvSpPr/>
          <p:nvPr/>
        </p:nvSpPr>
        <p:spPr>
          <a:xfrm>
            <a:off x="647581" y="2603897"/>
            <a:ext cx="5649992" cy="591979"/>
          </a:xfrm>
          <a:prstGeom prst="rect">
            <a:avLst/>
          </a:prstGeom>
          <a:noFill/>
          <a:ln/>
        </p:spPr>
        <p:txBody>
          <a:bodyPr wrap="square" lIns="0" tIns="0" rIns="0" bIns="0" rtlCol="0" anchor="t"/>
          <a:lstStyle/>
          <a:p>
            <a:pPr algn="r" indent="0" marL="0">
              <a:lnSpc>
                <a:spcPts val="2300"/>
              </a:lnSpc>
              <a:buNone/>
            </a:pPr>
            <a:r>
              <a:rPr lang="en-US" sz="1450" dirty="0">
                <a:solidFill>
                  <a:srgbClr val="454240"/>
                </a:solidFill>
                <a:latin typeface="DM Sans" pitchFamily="34" charset="0"/>
                <a:ea typeface="DM Sans" pitchFamily="34" charset="-122"/>
                <a:cs typeface="DM Sans" pitchFamily="34" charset="-120"/>
              </a:rPr>
              <a:t>Load page table entries into dedicated hardware registers during process initialization.</a:t>
            </a:r>
            <a:endParaRPr lang="en-US" sz="1450" dirty="0"/>
          </a:p>
        </p:txBody>
      </p:sp>
      <p:sp>
        <p:nvSpPr>
          <p:cNvPr id="10" name="Text 8"/>
          <p:cNvSpPr/>
          <p:nvPr/>
        </p:nvSpPr>
        <p:spPr>
          <a:xfrm>
            <a:off x="647581" y="3306842"/>
            <a:ext cx="5649992" cy="295989"/>
          </a:xfrm>
          <a:prstGeom prst="rect">
            <a:avLst/>
          </a:prstGeom>
          <a:noFill/>
          <a:ln/>
        </p:spPr>
        <p:txBody>
          <a:bodyPr wrap="none" lIns="0" tIns="0" rIns="0" bIns="0" rtlCol="0" anchor="t"/>
          <a:lstStyle/>
          <a:p>
            <a:pPr algn="r" indent="0" marL="0">
              <a:lnSpc>
                <a:spcPts val="2300"/>
              </a:lnSpc>
              <a:buNone/>
            </a:pPr>
            <a:r>
              <a:rPr lang="en-US" sz="1450" dirty="0">
                <a:solidFill>
                  <a:srgbClr val="454240"/>
                </a:solidFill>
                <a:latin typeface="DM Sans" pitchFamily="34" charset="0"/>
                <a:ea typeface="DM Sans" pitchFamily="34" charset="-122"/>
                <a:cs typeface="DM Sans" pitchFamily="34" charset="-120"/>
              </a:rPr>
              <a:t>Registers are populated by the operating system.</a:t>
            </a:r>
            <a:endParaRPr lang="en-US" sz="1450" dirty="0"/>
          </a:p>
        </p:txBody>
      </p:sp>
      <p:sp>
        <p:nvSpPr>
          <p:cNvPr id="11" name="Shape 9"/>
          <p:cNvSpPr/>
          <p:nvPr/>
        </p:nvSpPr>
        <p:spPr>
          <a:xfrm>
            <a:off x="7500461" y="3291007"/>
            <a:ext cx="647581" cy="22860"/>
          </a:xfrm>
          <a:prstGeom prst="roundRect">
            <a:avLst>
              <a:gd name="adj" fmla="val 339944"/>
            </a:avLst>
          </a:prstGeom>
          <a:solidFill>
            <a:srgbClr val="DDD3BA"/>
          </a:solidFill>
          <a:ln/>
        </p:spPr>
      </p:sp>
      <p:sp>
        <p:nvSpPr>
          <p:cNvPr id="12" name="Shape 10"/>
          <p:cNvSpPr/>
          <p:nvPr/>
        </p:nvSpPr>
        <p:spPr>
          <a:xfrm>
            <a:off x="7107079" y="3094315"/>
            <a:ext cx="416243" cy="416243"/>
          </a:xfrm>
          <a:prstGeom prst="roundRect">
            <a:avLst>
              <a:gd name="adj" fmla="val 18670"/>
            </a:avLst>
          </a:prstGeom>
          <a:solidFill>
            <a:srgbClr val="F7EDD4"/>
          </a:solidFill>
          <a:ln w="7620">
            <a:solidFill>
              <a:srgbClr val="DDD3BA"/>
            </a:solidFill>
            <a:prstDash val="solid"/>
          </a:ln>
        </p:spPr>
      </p:sp>
      <p:sp>
        <p:nvSpPr>
          <p:cNvPr id="13" name="Text 11"/>
          <p:cNvSpPr/>
          <p:nvPr/>
        </p:nvSpPr>
        <p:spPr>
          <a:xfrm>
            <a:off x="7229713" y="3163610"/>
            <a:ext cx="170974"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2</a:t>
            </a:r>
            <a:endParaRPr lang="en-US" sz="2150" dirty="0"/>
          </a:p>
        </p:txBody>
      </p:sp>
      <p:sp>
        <p:nvSpPr>
          <p:cNvPr id="14" name="Text 12"/>
          <p:cNvSpPr/>
          <p:nvPr/>
        </p:nvSpPr>
        <p:spPr>
          <a:xfrm>
            <a:off x="8332827" y="3071217"/>
            <a:ext cx="2896314" cy="346829"/>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Address Translation:</a:t>
            </a:r>
            <a:endParaRPr lang="en-US" sz="2150" dirty="0"/>
          </a:p>
        </p:txBody>
      </p:sp>
      <p:sp>
        <p:nvSpPr>
          <p:cNvPr id="15" name="Text 13"/>
          <p:cNvSpPr/>
          <p:nvPr/>
        </p:nvSpPr>
        <p:spPr>
          <a:xfrm>
            <a:off x="8332827" y="3529013"/>
            <a:ext cx="5649992" cy="295989"/>
          </a:xfrm>
          <a:prstGeom prst="rect">
            <a:avLst/>
          </a:prstGeom>
          <a:noFill/>
          <a:ln/>
        </p:spPr>
        <p:txBody>
          <a:bodyPr wrap="non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When the CPU generates a logical address:</a:t>
            </a:r>
            <a:endParaRPr lang="en-US" sz="1450" dirty="0"/>
          </a:p>
        </p:txBody>
      </p:sp>
      <p:sp>
        <p:nvSpPr>
          <p:cNvPr id="16" name="Text 14"/>
          <p:cNvSpPr/>
          <p:nvPr/>
        </p:nvSpPr>
        <p:spPr>
          <a:xfrm>
            <a:off x="8332827" y="3935968"/>
            <a:ext cx="5649992" cy="295989"/>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Extract the page number from the logical address.</a:t>
            </a:r>
            <a:endParaRPr lang="en-US" sz="1450" dirty="0"/>
          </a:p>
        </p:txBody>
      </p:sp>
      <p:sp>
        <p:nvSpPr>
          <p:cNvPr id="17" name="Text 15"/>
          <p:cNvSpPr/>
          <p:nvPr/>
        </p:nvSpPr>
        <p:spPr>
          <a:xfrm>
            <a:off x="8332827" y="4296608"/>
            <a:ext cx="5649992" cy="59197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Use the page number as an index to access the corresponding page table entry in the register.</a:t>
            </a:r>
            <a:endParaRPr lang="en-US" sz="1450" dirty="0"/>
          </a:p>
        </p:txBody>
      </p:sp>
      <p:sp>
        <p:nvSpPr>
          <p:cNvPr id="18" name="Shape 16"/>
          <p:cNvSpPr/>
          <p:nvPr/>
        </p:nvSpPr>
        <p:spPr>
          <a:xfrm>
            <a:off x="6482358" y="4477226"/>
            <a:ext cx="647581" cy="22860"/>
          </a:xfrm>
          <a:prstGeom prst="roundRect">
            <a:avLst>
              <a:gd name="adj" fmla="val 339944"/>
            </a:avLst>
          </a:prstGeom>
          <a:solidFill>
            <a:srgbClr val="DDD3BA"/>
          </a:solidFill>
          <a:ln/>
        </p:spPr>
      </p:sp>
      <p:sp>
        <p:nvSpPr>
          <p:cNvPr id="19" name="Shape 17"/>
          <p:cNvSpPr/>
          <p:nvPr/>
        </p:nvSpPr>
        <p:spPr>
          <a:xfrm>
            <a:off x="7107079" y="4280535"/>
            <a:ext cx="416243" cy="416243"/>
          </a:xfrm>
          <a:prstGeom prst="roundRect">
            <a:avLst>
              <a:gd name="adj" fmla="val 18670"/>
            </a:avLst>
          </a:prstGeom>
          <a:solidFill>
            <a:srgbClr val="F7EDD4"/>
          </a:solidFill>
          <a:ln w="7620">
            <a:solidFill>
              <a:srgbClr val="DDD3BA"/>
            </a:solidFill>
            <a:prstDash val="solid"/>
          </a:ln>
        </p:spPr>
      </p:sp>
      <p:sp>
        <p:nvSpPr>
          <p:cNvPr id="20" name="Text 18"/>
          <p:cNvSpPr/>
          <p:nvPr/>
        </p:nvSpPr>
        <p:spPr>
          <a:xfrm>
            <a:off x="7229713" y="4349829"/>
            <a:ext cx="170974"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3</a:t>
            </a:r>
            <a:endParaRPr lang="en-US" sz="2150" dirty="0"/>
          </a:p>
        </p:txBody>
      </p:sp>
      <p:sp>
        <p:nvSpPr>
          <p:cNvPr id="21" name="Text 19"/>
          <p:cNvSpPr/>
          <p:nvPr/>
        </p:nvSpPr>
        <p:spPr>
          <a:xfrm>
            <a:off x="3522226" y="4257437"/>
            <a:ext cx="2775347"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Memory Access:</a:t>
            </a:r>
            <a:endParaRPr lang="en-US" sz="2150" dirty="0"/>
          </a:p>
        </p:txBody>
      </p:sp>
      <p:sp>
        <p:nvSpPr>
          <p:cNvPr id="22" name="Text 20"/>
          <p:cNvSpPr/>
          <p:nvPr/>
        </p:nvSpPr>
        <p:spPr>
          <a:xfrm>
            <a:off x="647581" y="4715232"/>
            <a:ext cx="5649992" cy="295989"/>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Obtain the frame number from the page table register.</a:t>
            </a:r>
            <a:endParaRPr lang="en-US" sz="1450" dirty="0"/>
          </a:p>
        </p:txBody>
      </p:sp>
      <p:sp>
        <p:nvSpPr>
          <p:cNvPr id="23" name="Text 21"/>
          <p:cNvSpPr/>
          <p:nvPr/>
        </p:nvSpPr>
        <p:spPr>
          <a:xfrm>
            <a:off x="647581" y="5075873"/>
            <a:ext cx="5649992" cy="59197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Combine the frame number with the page offset to calculate the physical address.</a:t>
            </a:r>
            <a:endParaRPr lang="en-US" sz="1450" dirty="0"/>
          </a:p>
        </p:txBody>
      </p:sp>
      <p:sp>
        <p:nvSpPr>
          <p:cNvPr id="24" name="Shape 22"/>
          <p:cNvSpPr/>
          <p:nvPr/>
        </p:nvSpPr>
        <p:spPr>
          <a:xfrm>
            <a:off x="7500461" y="5663446"/>
            <a:ext cx="647581" cy="22860"/>
          </a:xfrm>
          <a:prstGeom prst="roundRect">
            <a:avLst>
              <a:gd name="adj" fmla="val 339944"/>
            </a:avLst>
          </a:prstGeom>
          <a:solidFill>
            <a:srgbClr val="DDD3BA"/>
          </a:solidFill>
          <a:ln/>
        </p:spPr>
      </p:sp>
      <p:sp>
        <p:nvSpPr>
          <p:cNvPr id="25" name="Shape 23"/>
          <p:cNvSpPr/>
          <p:nvPr/>
        </p:nvSpPr>
        <p:spPr>
          <a:xfrm>
            <a:off x="7107079" y="5466755"/>
            <a:ext cx="416243" cy="416243"/>
          </a:xfrm>
          <a:prstGeom prst="roundRect">
            <a:avLst>
              <a:gd name="adj" fmla="val 18670"/>
            </a:avLst>
          </a:prstGeom>
          <a:solidFill>
            <a:srgbClr val="F7EDD4"/>
          </a:solidFill>
          <a:ln w="7620">
            <a:solidFill>
              <a:srgbClr val="DDD3BA"/>
            </a:solidFill>
            <a:prstDash val="solid"/>
          </a:ln>
        </p:spPr>
      </p:sp>
      <p:sp>
        <p:nvSpPr>
          <p:cNvPr id="26" name="Text 24"/>
          <p:cNvSpPr/>
          <p:nvPr/>
        </p:nvSpPr>
        <p:spPr>
          <a:xfrm>
            <a:off x="7233999" y="5536049"/>
            <a:ext cx="162401"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4</a:t>
            </a:r>
            <a:endParaRPr lang="en-US" sz="2150" dirty="0"/>
          </a:p>
        </p:txBody>
      </p:sp>
      <p:sp>
        <p:nvSpPr>
          <p:cNvPr id="27" name="Text 25"/>
          <p:cNvSpPr/>
          <p:nvPr/>
        </p:nvSpPr>
        <p:spPr>
          <a:xfrm>
            <a:off x="8332827" y="5443657"/>
            <a:ext cx="2775347" cy="346829"/>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Execution:</a:t>
            </a:r>
            <a:endParaRPr lang="en-US" sz="2150" dirty="0"/>
          </a:p>
        </p:txBody>
      </p:sp>
      <p:sp>
        <p:nvSpPr>
          <p:cNvPr id="28" name="Text 26"/>
          <p:cNvSpPr/>
          <p:nvPr/>
        </p:nvSpPr>
        <p:spPr>
          <a:xfrm>
            <a:off x="8332827" y="5901452"/>
            <a:ext cx="5649992" cy="295989"/>
          </a:xfrm>
          <a:prstGeom prst="rect">
            <a:avLst/>
          </a:prstGeom>
          <a:noFill/>
          <a:ln/>
        </p:spPr>
        <p:txBody>
          <a:bodyPr wrap="non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Access the desired memory location using the physical address.</a:t>
            </a:r>
            <a:endParaRPr lang="en-US" sz="1450" dirty="0"/>
          </a:p>
        </p:txBody>
      </p:sp>
      <p:sp>
        <p:nvSpPr>
          <p:cNvPr id="29" name="Shape 27"/>
          <p:cNvSpPr/>
          <p:nvPr/>
        </p:nvSpPr>
        <p:spPr>
          <a:xfrm>
            <a:off x="6482358" y="6646188"/>
            <a:ext cx="647581" cy="22860"/>
          </a:xfrm>
          <a:prstGeom prst="roundRect">
            <a:avLst>
              <a:gd name="adj" fmla="val 339944"/>
            </a:avLst>
          </a:prstGeom>
          <a:solidFill>
            <a:srgbClr val="DDD3BA"/>
          </a:solidFill>
          <a:ln/>
        </p:spPr>
      </p:sp>
      <p:sp>
        <p:nvSpPr>
          <p:cNvPr id="30" name="Shape 28"/>
          <p:cNvSpPr/>
          <p:nvPr/>
        </p:nvSpPr>
        <p:spPr>
          <a:xfrm>
            <a:off x="7107079" y="6449497"/>
            <a:ext cx="416243" cy="416243"/>
          </a:xfrm>
          <a:prstGeom prst="roundRect">
            <a:avLst>
              <a:gd name="adj" fmla="val 18670"/>
            </a:avLst>
          </a:prstGeom>
          <a:solidFill>
            <a:srgbClr val="F7EDD4"/>
          </a:solidFill>
          <a:ln w="7620">
            <a:solidFill>
              <a:srgbClr val="DDD3BA"/>
            </a:solidFill>
            <a:prstDash val="solid"/>
          </a:ln>
        </p:spPr>
      </p:sp>
      <p:sp>
        <p:nvSpPr>
          <p:cNvPr id="31" name="Text 29"/>
          <p:cNvSpPr/>
          <p:nvPr/>
        </p:nvSpPr>
        <p:spPr>
          <a:xfrm>
            <a:off x="7236381" y="6518791"/>
            <a:ext cx="157639"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5</a:t>
            </a:r>
            <a:endParaRPr lang="en-US" sz="2150" dirty="0"/>
          </a:p>
        </p:txBody>
      </p:sp>
      <p:sp>
        <p:nvSpPr>
          <p:cNvPr id="32" name="Text 30"/>
          <p:cNvSpPr/>
          <p:nvPr/>
        </p:nvSpPr>
        <p:spPr>
          <a:xfrm>
            <a:off x="3522226" y="6426398"/>
            <a:ext cx="2775347"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Context Switching:</a:t>
            </a:r>
            <a:endParaRPr lang="en-US" sz="2150" dirty="0"/>
          </a:p>
        </p:txBody>
      </p:sp>
      <p:sp>
        <p:nvSpPr>
          <p:cNvPr id="33" name="Text 31"/>
          <p:cNvSpPr/>
          <p:nvPr/>
        </p:nvSpPr>
        <p:spPr>
          <a:xfrm>
            <a:off x="647581" y="6884194"/>
            <a:ext cx="5649992" cy="591979"/>
          </a:xfrm>
          <a:prstGeom prst="rect">
            <a:avLst/>
          </a:prstGeom>
          <a:noFill/>
          <a:ln/>
        </p:spPr>
        <p:txBody>
          <a:bodyPr wrap="square" lIns="0" tIns="0" rIns="0" bIns="0" rtlCol="0" anchor="t"/>
          <a:lstStyle/>
          <a:p>
            <a:pPr algn="r" indent="0" marL="0">
              <a:lnSpc>
                <a:spcPts val="2300"/>
              </a:lnSpc>
              <a:buNone/>
            </a:pPr>
            <a:r>
              <a:rPr lang="en-US" sz="1450" dirty="0">
                <a:solidFill>
                  <a:srgbClr val="454240"/>
                </a:solidFill>
                <a:latin typeface="DM Sans" pitchFamily="34" charset="0"/>
                <a:ea typeface="DM Sans" pitchFamily="34" charset="-122"/>
                <a:cs typeface="DM Sans" pitchFamily="34" charset="-120"/>
              </a:rPr>
              <a:t>During a process switch, reload the dedicated registers with the new process's page table entries.</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47700" y="508873"/>
            <a:ext cx="6513790" cy="578287"/>
          </a:xfrm>
          <a:prstGeom prst="rect">
            <a:avLst/>
          </a:prstGeom>
          <a:noFill/>
          <a:ln/>
        </p:spPr>
        <p:txBody>
          <a:bodyPr wrap="none" lIns="0" tIns="0" rIns="0" bIns="0" rtlCol="0" anchor="t"/>
          <a:lstStyle/>
          <a:p>
            <a:pPr indent="0" marL="0">
              <a:lnSpc>
                <a:spcPts val="4550"/>
              </a:lnSpc>
              <a:buNone/>
            </a:pPr>
            <a:r>
              <a:rPr lang="en-US" sz="3600" dirty="0">
                <a:solidFill>
                  <a:srgbClr val="5C4E3D"/>
                </a:solidFill>
                <a:latin typeface="Libre Baskerville" pitchFamily="34" charset="0"/>
                <a:ea typeface="Libre Baskerville" pitchFamily="34" charset="-122"/>
                <a:cs typeface="Libre Baskerville" pitchFamily="34" charset="-120"/>
              </a:rPr>
              <a:t> b. kept in mamin memory:</a:t>
            </a:r>
            <a:endParaRPr lang="en-US" sz="3600" dirty="0"/>
          </a:p>
        </p:txBody>
      </p:sp>
      <p:sp>
        <p:nvSpPr>
          <p:cNvPr id="3" name="Text 1"/>
          <p:cNvSpPr/>
          <p:nvPr/>
        </p:nvSpPr>
        <p:spPr>
          <a:xfrm>
            <a:off x="647700" y="1457206"/>
            <a:ext cx="13335000" cy="295989"/>
          </a:xfrm>
          <a:prstGeom prst="rect">
            <a:avLst/>
          </a:prstGeom>
          <a:noFill/>
          <a:ln/>
        </p:spPr>
        <p:txBody>
          <a:bodyPr wrap="none" lIns="0" tIns="0" rIns="0" bIns="0" rtlCol="0" anchor="t"/>
          <a:lstStyle/>
          <a:p>
            <a:pPr indent="0" marL="0">
              <a:lnSpc>
                <a:spcPts val="2300"/>
              </a:lnSpc>
              <a:buNone/>
            </a:pPr>
            <a:r>
              <a:rPr lang="en-US" sz="1450" dirty="0">
                <a:solidFill>
                  <a:srgbClr val="454240"/>
                </a:solidFill>
                <a:latin typeface="DM Sans" pitchFamily="34" charset="0"/>
                <a:ea typeface="DM Sans" pitchFamily="34" charset="-122"/>
                <a:cs typeface="DM Sans" pitchFamily="34" charset="-120"/>
              </a:rPr>
              <a:t>This method stores the page table in main memory and uses a register to hold the base address of the page table:</a:t>
            </a:r>
            <a:endParaRPr lang="en-US" sz="1450" dirty="0"/>
          </a:p>
        </p:txBody>
      </p:sp>
      <p:sp>
        <p:nvSpPr>
          <p:cNvPr id="4" name="Shape 2"/>
          <p:cNvSpPr/>
          <p:nvPr/>
        </p:nvSpPr>
        <p:spPr>
          <a:xfrm>
            <a:off x="7303770" y="1961317"/>
            <a:ext cx="22860" cy="5761077"/>
          </a:xfrm>
          <a:prstGeom prst="roundRect">
            <a:avLst>
              <a:gd name="adj" fmla="val 340002"/>
            </a:avLst>
          </a:prstGeom>
          <a:solidFill>
            <a:srgbClr val="DDD3BA"/>
          </a:solidFill>
          <a:ln/>
        </p:spPr>
      </p:sp>
      <p:sp>
        <p:nvSpPr>
          <p:cNvPr id="5" name="Shape 3"/>
          <p:cNvSpPr/>
          <p:nvPr/>
        </p:nvSpPr>
        <p:spPr>
          <a:xfrm>
            <a:off x="6482179" y="2366129"/>
            <a:ext cx="647700" cy="22860"/>
          </a:xfrm>
          <a:prstGeom prst="roundRect">
            <a:avLst>
              <a:gd name="adj" fmla="val 340002"/>
            </a:avLst>
          </a:prstGeom>
          <a:solidFill>
            <a:srgbClr val="DDD3BA"/>
          </a:solidFill>
          <a:ln/>
        </p:spPr>
      </p:sp>
      <p:sp>
        <p:nvSpPr>
          <p:cNvPr id="6" name="Shape 4"/>
          <p:cNvSpPr/>
          <p:nvPr/>
        </p:nvSpPr>
        <p:spPr>
          <a:xfrm>
            <a:off x="7107019" y="2169438"/>
            <a:ext cx="416362" cy="416362"/>
          </a:xfrm>
          <a:prstGeom prst="roundRect">
            <a:avLst>
              <a:gd name="adj" fmla="val 18668"/>
            </a:avLst>
          </a:prstGeom>
          <a:solidFill>
            <a:srgbClr val="F7EDD4"/>
          </a:solidFill>
          <a:ln w="7620">
            <a:solidFill>
              <a:srgbClr val="DDD3BA"/>
            </a:solidFill>
            <a:prstDash val="solid"/>
          </a:ln>
        </p:spPr>
      </p:sp>
      <p:sp>
        <p:nvSpPr>
          <p:cNvPr id="7" name="Text 5"/>
          <p:cNvSpPr/>
          <p:nvPr/>
        </p:nvSpPr>
        <p:spPr>
          <a:xfrm>
            <a:off x="7253228" y="2238851"/>
            <a:ext cx="123825"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1</a:t>
            </a:r>
            <a:endParaRPr lang="en-US" sz="2150" dirty="0"/>
          </a:p>
        </p:txBody>
      </p:sp>
      <p:sp>
        <p:nvSpPr>
          <p:cNvPr id="8" name="Text 6"/>
          <p:cNvSpPr/>
          <p:nvPr/>
        </p:nvSpPr>
        <p:spPr>
          <a:xfrm>
            <a:off x="3521631" y="2146340"/>
            <a:ext cx="2775823"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Page Table Setup</a:t>
            </a:r>
            <a:endParaRPr lang="en-US" sz="2150" dirty="0"/>
          </a:p>
        </p:txBody>
      </p:sp>
      <p:sp>
        <p:nvSpPr>
          <p:cNvPr id="9" name="Text 7"/>
          <p:cNvSpPr/>
          <p:nvPr/>
        </p:nvSpPr>
        <p:spPr>
          <a:xfrm>
            <a:off x="647700" y="2604135"/>
            <a:ext cx="5649754" cy="59197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The operating system creates a page table in main memory for the process.</a:t>
            </a:r>
            <a:endParaRPr lang="en-US" sz="1450" dirty="0"/>
          </a:p>
        </p:txBody>
      </p:sp>
      <p:sp>
        <p:nvSpPr>
          <p:cNvPr id="10" name="Text 8"/>
          <p:cNvSpPr/>
          <p:nvPr/>
        </p:nvSpPr>
        <p:spPr>
          <a:xfrm>
            <a:off x="647700" y="3260884"/>
            <a:ext cx="5649754" cy="295989"/>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Store the base address of the page table in the PTBR.</a:t>
            </a:r>
            <a:endParaRPr lang="en-US" sz="1450" dirty="0"/>
          </a:p>
        </p:txBody>
      </p:sp>
      <p:sp>
        <p:nvSpPr>
          <p:cNvPr id="11" name="Shape 9"/>
          <p:cNvSpPr/>
          <p:nvPr/>
        </p:nvSpPr>
        <p:spPr>
          <a:xfrm>
            <a:off x="7500521" y="3291364"/>
            <a:ext cx="647700" cy="22860"/>
          </a:xfrm>
          <a:prstGeom prst="roundRect">
            <a:avLst>
              <a:gd name="adj" fmla="val 340002"/>
            </a:avLst>
          </a:prstGeom>
          <a:solidFill>
            <a:srgbClr val="DDD3BA"/>
          </a:solidFill>
          <a:ln/>
        </p:spPr>
      </p:sp>
      <p:sp>
        <p:nvSpPr>
          <p:cNvPr id="12" name="Shape 10"/>
          <p:cNvSpPr/>
          <p:nvPr/>
        </p:nvSpPr>
        <p:spPr>
          <a:xfrm>
            <a:off x="7107019" y="3094673"/>
            <a:ext cx="416362" cy="416362"/>
          </a:xfrm>
          <a:prstGeom prst="roundRect">
            <a:avLst>
              <a:gd name="adj" fmla="val 18668"/>
            </a:avLst>
          </a:prstGeom>
          <a:solidFill>
            <a:srgbClr val="F7EDD4"/>
          </a:solidFill>
          <a:ln w="7620">
            <a:solidFill>
              <a:srgbClr val="DDD3BA"/>
            </a:solidFill>
            <a:prstDash val="solid"/>
          </a:ln>
        </p:spPr>
      </p:sp>
      <p:sp>
        <p:nvSpPr>
          <p:cNvPr id="13" name="Text 11"/>
          <p:cNvSpPr/>
          <p:nvPr/>
        </p:nvSpPr>
        <p:spPr>
          <a:xfrm>
            <a:off x="7229654" y="3164086"/>
            <a:ext cx="170974"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2</a:t>
            </a:r>
            <a:endParaRPr lang="en-US" sz="2150" dirty="0"/>
          </a:p>
        </p:txBody>
      </p:sp>
      <p:sp>
        <p:nvSpPr>
          <p:cNvPr id="14" name="Text 12"/>
          <p:cNvSpPr/>
          <p:nvPr/>
        </p:nvSpPr>
        <p:spPr>
          <a:xfrm>
            <a:off x="8332946" y="3071574"/>
            <a:ext cx="2896314" cy="346829"/>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Address Translation:</a:t>
            </a:r>
            <a:endParaRPr lang="en-US" sz="2150" dirty="0"/>
          </a:p>
        </p:txBody>
      </p:sp>
      <p:sp>
        <p:nvSpPr>
          <p:cNvPr id="15" name="Text 13"/>
          <p:cNvSpPr/>
          <p:nvPr/>
        </p:nvSpPr>
        <p:spPr>
          <a:xfrm>
            <a:off x="8332946" y="3529370"/>
            <a:ext cx="5649754" cy="295989"/>
          </a:xfrm>
          <a:prstGeom prst="rect">
            <a:avLst/>
          </a:prstGeom>
          <a:noFill/>
          <a:ln/>
        </p:spPr>
        <p:txBody>
          <a:bodyPr wrap="non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When the CPU generates a logical address:</a:t>
            </a:r>
            <a:endParaRPr lang="en-US" sz="1450" dirty="0"/>
          </a:p>
        </p:txBody>
      </p:sp>
      <p:sp>
        <p:nvSpPr>
          <p:cNvPr id="16" name="Text 14"/>
          <p:cNvSpPr/>
          <p:nvPr/>
        </p:nvSpPr>
        <p:spPr>
          <a:xfrm>
            <a:off x="8332946" y="3936325"/>
            <a:ext cx="5649754" cy="295989"/>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Extract the page number from the logical address.</a:t>
            </a:r>
            <a:endParaRPr lang="en-US" sz="1450" dirty="0"/>
          </a:p>
        </p:txBody>
      </p:sp>
      <p:sp>
        <p:nvSpPr>
          <p:cNvPr id="17" name="Text 15"/>
          <p:cNvSpPr/>
          <p:nvPr/>
        </p:nvSpPr>
        <p:spPr>
          <a:xfrm>
            <a:off x="8332946" y="4297085"/>
            <a:ext cx="5649754" cy="59197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Add the page number to the PTBR to locate the page table entry in main memory.</a:t>
            </a:r>
            <a:endParaRPr lang="en-US" sz="1450" dirty="0"/>
          </a:p>
        </p:txBody>
      </p:sp>
      <p:sp>
        <p:nvSpPr>
          <p:cNvPr id="18" name="Shape 16"/>
          <p:cNvSpPr/>
          <p:nvPr/>
        </p:nvSpPr>
        <p:spPr>
          <a:xfrm>
            <a:off x="6482179" y="4477583"/>
            <a:ext cx="647700" cy="22860"/>
          </a:xfrm>
          <a:prstGeom prst="roundRect">
            <a:avLst>
              <a:gd name="adj" fmla="val 340002"/>
            </a:avLst>
          </a:prstGeom>
          <a:solidFill>
            <a:srgbClr val="DDD3BA"/>
          </a:solidFill>
          <a:ln/>
        </p:spPr>
      </p:sp>
      <p:sp>
        <p:nvSpPr>
          <p:cNvPr id="19" name="Shape 17"/>
          <p:cNvSpPr/>
          <p:nvPr/>
        </p:nvSpPr>
        <p:spPr>
          <a:xfrm>
            <a:off x="7107019" y="4280892"/>
            <a:ext cx="416362" cy="416362"/>
          </a:xfrm>
          <a:prstGeom prst="roundRect">
            <a:avLst>
              <a:gd name="adj" fmla="val 18668"/>
            </a:avLst>
          </a:prstGeom>
          <a:solidFill>
            <a:srgbClr val="F7EDD4"/>
          </a:solidFill>
          <a:ln w="7620">
            <a:solidFill>
              <a:srgbClr val="DDD3BA"/>
            </a:solidFill>
            <a:prstDash val="solid"/>
          </a:ln>
        </p:spPr>
      </p:sp>
      <p:sp>
        <p:nvSpPr>
          <p:cNvPr id="20" name="Text 18"/>
          <p:cNvSpPr/>
          <p:nvPr/>
        </p:nvSpPr>
        <p:spPr>
          <a:xfrm>
            <a:off x="7229654" y="4350306"/>
            <a:ext cx="170974"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3</a:t>
            </a:r>
            <a:endParaRPr lang="en-US" sz="2150" dirty="0"/>
          </a:p>
        </p:txBody>
      </p:sp>
      <p:sp>
        <p:nvSpPr>
          <p:cNvPr id="21" name="Text 19"/>
          <p:cNvSpPr/>
          <p:nvPr/>
        </p:nvSpPr>
        <p:spPr>
          <a:xfrm>
            <a:off x="3521631" y="4257794"/>
            <a:ext cx="2775823"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Memory Access:</a:t>
            </a:r>
            <a:endParaRPr lang="en-US" sz="2150" dirty="0"/>
          </a:p>
        </p:txBody>
      </p:sp>
      <p:sp>
        <p:nvSpPr>
          <p:cNvPr id="22" name="Text 20"/>
          <p:cNvSpPr/>
          <p:nvPr/>
        </p:nvSpPr>
        <p:spPr>
          <a:xfrm>
            <a:off x="647700" y="4715589"/>
            <a:ext cx="5649754" cy="295989"/>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Fetch the frame number from the page table entry.</a:t>
            </a:r>
            <a:endParaRPr lang="en-US" sz="1450" dirty="0"/>
          </a:p>
        </p:txBody>
      </p:sp>
      <p:sp>
        <p:nvSpPr>
          <p:cNvPr id="23" name="Text 21"/>
          <p:cNvSpPr/>
          <p:nvPr/>
        </p:nvSpPr>
        <p:spPr>
          <a:xfrm>
            <a:off x="647700" y="5076349"/>
            <a:ext cx="5649754" cy="59197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Combine the frame number with the page offset to compute the physical address.</a:t>
            </a:r>
            <a:endParaRPr lang="en-US" sz="1450" dirty="0"/>
          </a:p>
        </p:txBody>
      </p:sp>
      <p:sp>
        <p:nvSpPr>
          <p:cNvPr id="24" name="Shape 22"/>
          <p:cNvSpPr/>
          <p:nvPr/>
        </p:nvSpPr>
        <p:spPr>
          <a:xfrm>
            <a:off x="7500521" y="5663922"/>
            <a:ext cx="647700" cy="22860"/>
          </a:xfrm>
          <a:prstGeom prst="roundRect">
            <a:avLst>
              <a:gd name="adj" fmla="val 340002"/>
            </a:avLst>
          </a:prstGeom>
          <a:solidFill>
            <a:srgbClr val="DDD3BA"/>
          </a:solidFill>
          <a:ln/>
        </p:spPr>
      </p:sp>
      <p:sp>
        <p:nvSpPr>
          <p:cNvPr id="25" name="Shape 23"/>
          <p:cNvSpPr/>
          <p:nvPr/>
        </p:nvSpPr>
        <p:spPr>
          <a:xfrm>
            <a:off x="7107019" y="5467231"/>
            <a:ext cx="416362" cy="416362"/>
          </a:xfrm>
          <a:prstGeom prst="roundRect">
            <a:avLst>
              <a:gd name="adj" fmla="val 18668"/>
            </a:avLst>
          </a:prstGeom>
          <a:solidFill>
            <a:srgbClr val="F7EDD4"/>
          </a:solidFill>
          <a:ln w="7620">
            <a:solidFill>
              <a:srgbClr val="DDD3BA"/>
            </a:solidFill>
            <a:prstDash val="solid"/>
          </a:ln>
        </p:spPr>
      </p:sp>
      <p:sp>
        <p:nvSpPr>
          <p:cNvPr id="26" name="Text 24"/>
          <p:cNvSpPr/>
          <p:nvPr/>
        </p:nvSpPr>
        <p:spPr>
          <a:xfrm>
            <a:off x="7233940" y="5536644"/>
            <a:ext cx="162401"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4</a:t>
            </a:r>
            <a:endParaRPr lang="en-US" sz="2150" dirty="0"/>
          </a:p>
        </p:txBody>
      </p:sp>
      <p:sp>
        <p:nvSpPr>
          <p:cNvPr id="27" name="Text 25"/>
          <p:cNvSpPr/>
          <p:nvPr/>
        </p:nvSpPr>
        <p:spPr>
          <a:xfrm>
            <a:off x="8332946" y="5444133"/>
            <a:ext cx="2775823" cy="346829"/>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Execution:</a:t>
            </a:r>
            <a:endParaRPr lang="en-US" sz="2150" dirty="0"/>
          </a:p>
        </p:txBody>
      </p:sp>
      <p:sp>
        <p:nvSpPr>
          <p:cNvPr id="28" name="Text 26"/>
          <p:cNvSpPr/>
          <p:nvPr/>
        </p:nvSpPr>
        <p:spPr>
          <a:xfrm>
            <a:off x="8332946" y="5901928"/>
            <a:ext cx="5649754" cy="295989"/>
          </a:xfrm>
          <a:prstGeom prst="rect">
            <a:avLst/>
          </a:prstGeom>
          <a:noFill/>
          <a:ln/>
        </p:spPr>
        <p:txBody>
          <a:bodyPr wrap="none" lIns="0" tIns="0" rIns="0" bIns="0" rtlCol="0" anchor="t"/>
          <a:lstStyle/>
          <a:p>
            <a:pPr algn="l" indent="0" marL="0">
              <a:lnSpc>
                <a:spcPts val="2300"/>
              </a:lnSpc>
              <a:buNone/>
            </a:pPr>
            <a:r>
              <a:rPr lang="en-US" sz="1450" dirty="0">
                <a:solidFill>
                  <a:srgbClr val="454240"/>
                </a:solidFill>
                <a:latin typeface="DM Sans" pitchFamily="34" charset="0"/>
                <a:ea typeface="DM Sans" pitchFamily="34" charset="-122"/>
                <a:cs typeface="DM Sans" pitchFamily="34" charset="-120"/>
              </a:rPr>
              <a:t>Access the memory location using the physical address.</a:t>
            </a:r>
            <a:endParaRPr lang="en-US" sz="1450" dirty="0"/>
          </a:p>
        </p:txBody>
      </p:sp>
      <p:sp>
        <p:nvSpPr>
          <p:cNvPr id="29" name="Shape 27"/>
          <p:cNvSpPr/>
          <p:nvPr/>
        </p:nvSpPr>
        <p:spPr>
          <a:xfrm>
            <a:off x="6482179" y="6646783"/>
            <a:ext cx="647700" cy="22860"/>
          </a:xfrm>
          <a:prstGeom prst="roundRect">
            <a:avLst>
              <a:gd name="adj" fmla="val 340002"/>
            </a:avLst>
          </a:prstGeom>
          <a:solidFill>
            <a:srgbClr val="DDD3BA"/>
          </a:solidFill>
          <a:ln/>
        </p:spPr>
      </p:sp>
      <p:sp>
        <p:nvSpPr>
          <p:cNvPr id="30" name="Shape 28"/>
          <p:cNvSpPr/>
          <p:nvPr/>
        </p:nvSpPr>
        <p:spPr>
          <a:xfrm>
            <a:off x="7107019" y="6450092"/>
            <a:ext cx="416362" cy="416362"/>
          </a:xfrm>
          <a:prstGeom prst="roundRect">
            <a:avLst>
              <a:gd name="adj" fmla="val 18668"/>
            </a:avLst>
          </a:prstGeom>
          <a:solidFill>
            <a:srgbClr val="F7EDD4"/>
          </a:solidFill>
          <a:ln w="7620">
            <a:solidFill>
              <a:srgbClr val="DDD3BA"/>
            </a:solidFill>
            <a:prstDash val="solid"/>
          </a:ln>
        </p:spPr>
      </p:sp>
      <p:sp>
        <p:nvSpPr>
          <p:cNvPr id="31" name="Text 29"/>
          <p:cNvSpPr/>
          <p:nvPr/>
        </p:nvSpPr>
        <p:spPr>
          <a:xfrm>
            <a:off x="7236321" y="6519505"/>
            <a:ext cx="157639" cy="277535"/>
          </a:xfrm>
          <a:prstGeom prst="rect">
            <a:avLst/>
          </a:prstGeom>
          <a:noFill/>
          <a:ln/>
        </p:spPr>
        <p:txBody>
          <a:bodyPr wrap="none" lIns="0" tIns="0" rIns="0" bIns="0" rtlCol="0" anchor="t"/>
          <a:lstStyle/>
          <a:p>
            <a:pPr algn="ctr" indent="0" marL="0">
              <a:lnSpc>
                <a:spcPts val="2150"/>
              </a:lnSpc>
              <a:buNone/>
            </a:pPr>
            <a:r>
              <a:rPr lang="en-US" sz="2150" dirty="0">
                <a:solidFill>
                  <a:srgbClr val="454240"/>
                </a:solidFill>
                <a:latin typeface="Libre Baskerville" pitchFamily="34" charset="0"/>
                <a:ea typeface="Libre Baskerville" pitchFamily="34" charset="-122"/>
                <a:cs typeface="Libre Baskerville" pitchFamily="34" charset="-120"/>
              </a:rPr>
              <a:t>5</a:t>
            </a:r>
            <a:endParaRPr lang="en-US" sz="2150" dirty="0"/>
          </a:p>
        </p:txBody>
      </p:sp>
      <p:sp>
        <p:nvSpPr>
          <p:cNvPr id="32" name="Text 30"/>
          <p:cNvSpPr/>
          <p:nvPr/>
        </p:nvSpPr>
        <p:spPr>
          <a:xfrm>
            <a:off x="3521631" y="6426994"/>
            <a:ext cx="2775823" cy="346829"/>
          </a:xfrm>
          <a:prstGeom prst="rect">
            <a:avLst/>
          </a:prstGeom>
          <a:noFill/>
          <a:ln/>
        </p:spPr>
        <p:txBody>
          <a:bodyPr wrap="none" lIns="0" tIns="0" rIns="0" bIns="0" rtlCol="0" anchor="t"/>
          <a:lstStyle/>
          <a:p>
            <a:pPr algn="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Context Switching:</a:t>
            </a:r>
            <a:endParaRPr lang="en-US" sz="2150" dirty="0"/>
          </a:p>
        </p:txBody>
      </p:sp>
      <p:sp>
        <p:nvSpPr>
          <p:cNvPr id="33" name="Text 31"/>
          <p:cNvSpPr/>
          <p:nvPr/>
        </p:nvSpPr>
        <p:spPr>
          <a:xfrm>
            <a:off x="647700" y="6884789"/>
            <a:ext cx="5649754" cy="591979"/>
          </a:xfrm>
          <a:prstGeom prst="rect">
            <a:avLst/>
          </a:prstGeom>
          <a:noFill/>
          <a:ln/>
        </p:spPr>
        <p:txBody>
          <a:bodyPr wrap="square" lIns="0" tIns="0" rIns="0" bIns="0" rtlCol="0" anchor="t"/>
          <a:lstStyle/>
          <a:p>
            <a:pPr algn="r" indent="0" marL="0">
              <a:lnSpc>
                <a:spcPts val="2300"/>
              </a:lnSpc>
              <a:buNone/>
            </a:pPr>
            <a:r>
              <a:rPr lang="en-US" sz="1450" dirty="0">
                <a:solidFill>
                  <a:srgbClr val="454240"/>
                </a:solidFill>
                <a:latin typeface="DM Sans" pitchFamily="34" charset="0"/>
                <a:ea typeface="DM Sans" pitchFamily="34" charset="-122"/>
                <a:cs typeface="DM Sans" pitchFamily="34" charset="-120"/>
              </a:rPr>
              <a:t>Update the PTBR with the base address of the new process's page table.</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18874" y="584954"/>
            <a:ext cx="7333893" cy="463272"/>
          </a:xfrm>
          <a:prstGeom prst="rect">
            <a:avLst/>
          </a:prstGeom>
          <a:noFill/>
          <a:ln/>
        </p:spPr>
        <p:txBody>
          <a:bodyPr wrap="none" lIns="0" tIns="0" rIns="0" bIns="0" rtlCol="0" anchor="t"/>
          <a:lstStyle/>
          <a:p>
            <a:pPr indent="0" marL="0">
              <a:lnSpc>
                <a:spcPts val="3600"/>
              </a:lnSpc>
              <a:buNone/>
            </a:pPr>
            <a:r>
              <a:rPr lang="en-US" sz="2900" dirty="0">
                <a:solidFill>
                  <a:srgbClr val="5C4E3D"/>
                </a:solidFill>
                <a:latin typeface="Libre Baskerville" pitchFamily="34" charset="0"/>
                <a:ea typeface="Libre Baskerville" pitchFamily="34" charset="-122"/>
                <a:cs typeface="Libre Baskerville" pitchFamily="34" charset="-120"/>
              </a:rPr>
              <a:t> c. Translation Lookaside Buffer (TLB):</a:t>
            </a:r>
            <a:endParaRPr lang="en-US" sz="2900" dirty="0"/>
          </a:p>
        </p:txBody>
      </p:sp>
      <p:sp>
        <p:nvSpPr>
          <p:cNvPr id="3" name="Text 1"/>
          <p:cNvSpPr/>
          <p:nvPr/>
        </p:nvSpPr>
        <p:spPr>
          <a:xfrm>
            <a:off x="518874" y="1344692"/>
            <a:ext cx="13592651" cy="237173"/>
          </a:xfrm>
          <a:prstGeom prst="rect">
            <a:avLst/>
          </a:prstGeom>
          <a:noFill/>
          <a:ln/>
        </p:spPr>
        <p:txBody>
          <a:bodyPr wrap="none" lIns="0" tIns="0" rIns="0" bIns="0" rtlCol="0" anchor="t"/>
          <a:lstStyle/>
          <a:p>
            <a:pPr indent="0" marL="0">
              <a:lnSpc>
                <a:spcPts val="1850"/>
              </a:lnSpc>
              <a:buNone/>
            </a:pPr>
            <a:r>
              <a:rPr lang="en-US" sz="1150" dirty="0">
                <a:solidFill>
                  <a:srgbClr val="454240"/>
                </a:solidFill>
                <a:latin typeface="DM Sans" pitchFamily="34" charset="0"/>
                <a:ea typeface="DM Sans" pitchFamily="34" charset="-122"/>
                <a:cs typeface="DM Sans" pitchFamily="34" charset="-120"/>
              </a:rPr>
              <a:t>This method stores the page table in main memory and uses a register to hold the base address of the page table:</a:t>
            </a:r>
            <a:endParaRPr lang="en-US" sz="1150" dirty="0"/>
          </a:p>
        </p:txBody>
      </p:sp>
      <p:sp>
        <p:nvSpPr>
          <p:cNvPr id="4" name="Shape 2"/>
          <p:cNvSpPr/>
          <p:nvPr/>
        </p:nvSpPr>
        <p:spPr>
          <a:xfrm>
            <a:off x="7307580" y="1748552"/>
            <a:ext cx="15240" cy="5492115"/>
          </a:xfrm>
          <a:prstGeom prst="roundRect">
            <a:avLst>
              <a:gd name="adj" fmla="val 408578"/>
            </a:avLst>
          </a:prstGeom>
          <a:solidFill>
            <a:srgbClr val="DDD3BA"/>
          </a:solidFill>
          <a:ln/>
        </p:spPr>
      </p:sp>
      <p:sp>
        <p:nvSpPr>
          <p:cNvPr id="5" name="Shape 3"/>
          <p:cNvSpPr/>
          <p:nvPr/>
        </p:nvSpPr>
        <p:spPr>
          <a:xfrm>
            <a:off x="6644819" y="2074307"/>
            <a:ext cx="518874" cy="15240"/>
          </a:xfrm>
          <a:prstGeom prst="roundRect">
            <a:avLst>
              <a:gd name="adj" fmla="val 408578"/>
            </a:avLst>
          </a:prstGeom>
          <a:solidFill>
            <a:srgbClr val="DDD3BA"/>
          </a:solidFill>
          <a:ln/>
        </p:spPr>
      </p:sp>
      <p:sp>
        <p:nvSpPr>
          <p:cNvPr id="6" name="Shape 4"/>
          <p:cNvSpPr/>
          <p:nvPr/>
        </p:nvSpPr>
        <p:spPr>
          <a:xfrm>
            <a:off x="7148453" y="1915239"/>
            <a:ext cx="333494" cy="333494"/>
          </a:xfrm>
          <a:prstGeom prst="roundRect">
            <a:avLst>
              <a:gd name="adj" fmla="val 18671"/>
            </a:avLst>
          </a:prstGeom>
          <a:solidFill>
            <a:srgbClr val="F7EDD4"/>
          </a:solidFill>
          <a:ln w="7620">
            <a:solidFill>
              <a:srgbClr val="DDD3BA"/>
            </a:solidFill>
            <a:prstDash val="solid"/>
          </a:ln>
        </p:spPr>
      </p:sp>
      <p:sp>
        <p:nvSpPr>
          <p:cNvPr id="7" name="Text 5"/>
          <p:cNvSpPr/>
          <p:nvPr/>
        </p:nvSpPr>
        <p:spPr>
          <a:xfrm>
            <a:off x="7265610" y="1970723"/>
            <a:ext cx="99179"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1</a:t>
            </a:r>
            <a:endParaRPr lang="en-US" sz="1750" dirty="0"/>
          </a:p>
        </p:txBody>
      </p:sp>
      <p:sp>
        <p:nvSpPr>
          <p:cNvPr id="8" name="Text 6"/>
          <p:cNvSpPr/>
          <p:nvPr/>
        </p:nvSpPr>
        <p:spPr>
          <a:xfrm>
            <a:off x="4276130" y="1896785"/>
            <a:ext cx="2223730" cy="278011"/>
          </a:xfrm>
          <a:prstGeom prst="rect">
            <a:avLst/>
          </a:prstGeom>
          <a:noFill/>
          <a:ln/>
        </p:spPr>
        <p:txBody>
          <a:bodyPr wrap="none" lIns="0" tIns="0" rIns="0" bIns="0" rtlCol="0" anchor="t"/>
          <a:lstStyle/>
          <a:p>
            <a:pPr algn="r"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Page Table Setup</a:t>
            </a:r>
            <a:endParaRPr lang="en-US" sz="1750" dirty="0"/>
          </a:p>
        </p:txBody>
      </p:sp>
      <p:sp>
        <p:nvSpPr>
          <p:cNvPr id="9" name="Text 7"/>
          <p:cNvSpPr/>
          <p:nvPr/>
        </p:nvSpPr>
        <p:spPr>
          <a:xfrm>
            <a:off x="518874" y="2263735"/>
            <a:ext cx="5980986" cy="474345"/>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The operating system populates the TLB with entries during process initialization or runtime.</a:t>
            </a:r>
            <a:endParaRPr lang="en-US" sz="1150" dirty="0"/>
          </a:p>
        </p:txBody>
      </p:sp>
      <p:sp>
        <p:nvSpPr>
          <p:cNvPr id="10" name="Shape 8"/>
          <p:cNvSpPr/>
          <p:nvPr/>
        </p:nvSpPr>
        <p:spPr>
          <a:xfrm>
            <a:off x="7466707" y="2815471"/>
            <a:ext cx="518874" cy="15240"/>
          </a:xfrm>
          <a:prstGeom prst="roundRect">
            <a:avLst>
              <a:gd name="adj" fmla="val 408578"/>
            </a:avLst>
          </a:prstGeom>
          <a:solidFill>
            <a:srgbClr val="DDD3BA"/>
          </a:solidFill>
          <a:ln/>
        </p:spPr>
      </p:sp>
      <p:sp>
        <p:nvSpPr>
          <p:cNvPr id="11" name="Shape 9"/>
          <p:cNvSpPr/>
          <p:nvPr/>
        </p:nvSpPr>
        <p:spPr>
          <a:xfrm>
            <a:off x="7148453" y="2656403"/>
            <a:ext cx="333494" cy="333494"/>
          </a:xfrm>
          <a:prstGeom prst="roundRect">
            <a:avLst>
              <a:gd name="adj" fmla="val 18671"/>
            </a:avLst>
          </a:prstGeom>
          <a:solidFill>
            <a:srgbClr val="F7EDD4"/>
          </a:solidFill>
          <a:ln w="7620">
            <a:solidFill>
              <a:srgbClr val="DDD3BA"/>
            </a:solidFill>
            <a:prstDash val="solid"/>
          </a:ln>
        </p:spPr>
      </p:sp>
      <p:sp>
        <p:nvSpPr>
          <p:cNvPr id="12" name="Text 10"/>
          <p:cNvSpPr/>
          <p:nvPr/>
        </p:nvSpPr>
        <p:spPr>
          <a:xfrm>
            <a:off x="7246680" y="2711887"/>
            <a:ext cx="137041"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2</a:t>
            </a:r>
            <a:endParaRPr lang="en-US" sz="1750" dirty="0"/>
          </a:p>
        </p:txBody>
      </p:sp>
      <p:sp>
        <p:nvSpPr>
          <p:cNvPr id="13" name="Text 11"/>
          <p:cNvSpPr/>
          <p:nvPr/>
        </p:nvSpPr>
        <p:spPr>
          <a:xfrm>
            <a:off x="8130540" y="2637949"/>
            <a:ext cx="2320766" cy="278011"/>
          </a:xfrm>
          <a:prstGeom prst="rect">
            <a:avLst/>
          </a:prstGeom>
          <a:noFill/>
          <a:ln/>
        </p:spPr>
        <p:txBody>
          <a:bodyPr wrap="none" lIns="0" tIns="0" rIns="0" bIns="0" rtlCol="0" anchor="t"/>
          <a:lstStyle/>
          <a:p>
            <a:pPr algn="l"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Address Translation:</a:t>
            </a:r>
            <a:endParaRPr lang="en-US" sz="1750" dirty="0"/>
          </a:p>
        </p:txBody>
      </p:sp>
      <p:sp>
        <p:nvSpPr>
          <p:cNvPr id="14" name="Text 12"/>
          <p:cNvSpPr/>
          <p:nvPr/>
        </p:nvSpPr>
        <p:spPr>
          <a:xfrm>
            <a:off x="8130540" y="3004899"/>
            <a:ext cx="5980986" cy="237173"/>
          </a:xfrm>
          <a:prstGeom prst="rect">
            <a:avLst/>
          </a:prstGeom>
          <a:noFill/>
          <a:ln/>
        </p:spPr>
        <p:txBody>
          <a:bodyPr wrap="none" lIns="0" tIns="0" rIns="0" bIns="0" rtlCol="0" anchor="t"/>
          <a:lstStyle/>
          <a:p>
            <a:pPr algn="l" indent="0" marL="0">
              <a:lnSpc>
                <a:spcPts val="1850"/>
              </a:lnSpc>
              <a:buNone/>
            </a:pPr>
            <a:r>
              <a:rPr lang="en-US" sz="1150" dirty="0">
                <a:solidFill>
                  <a:srgbClr val="454240"/>
                </a:solidFill>
                <a:latin typeface="DM Sans" pitchFamily="34" charset="0"/>
                <a:ea typeface="DM Sans" pitchFamily="34" charset="-122"/>
                <a:cs typeface="DM Sans" pitchFamily="34" charset="-120"/>
              </a:rPr>
              <a:t>When the CPU generates a logical address:</a:t>
            </a:r>
            <a:endParaRPr lang="en-US" sz="1150" dirty="0"/>
          </a:p>
        </p:txBody>
      </p:sp>
      <p:sp>
        <p:nvSpPr>
          <p:cNvPr id="15" name="Text 13"/>
          <p:cNvSpPr/>
          <p:nvPr/>
        </p:nvSpPr>
        <p:spPr>
          <a:xfrm>
            <a:off x="8130540" y="3331012"/>
            <a:ext cx="5980986" cy="237173"/>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Extract the page number from the logical address.</a:t>
            </a:r>
            <a:endParaRPr lang="en-US" sz="1150" dirty="0"/>
          </a:p>
        </p:txBody>
      </p:sp>
      <p:sp>
        <p:nvSpPr>
          <p:cNvPr id="16" name="Text 14"/>
          <p:cNvSpPr/>
          <p:nvPr/>
        </p:nvSpPr>
        <p:spPr>
          <a:xfrm>
            <a:off x="8130540" y="3619976"/>
            <a:ext cx="5980986" cy="237173"/>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Search for the page number in the TLB (associative lookup).</a:t>
            </a:r>
            <a:endParaRPr lang="en-US" sz="1150" dirty="0"/>
          </a:p>
        </p:txBody>
      </p:sp>
      <p:sp>
        <p:nvSpPr>
          <p:cNvPr id="17" name="Shape 15"/>
          <p:cNvSpPr/>
          <p:nvPr/>
        </p:nvSpPr>
        <p:spPr>
          <a:xfrm>
            <a:off x="6644819" y="3647361"/>
            <a:ext cx="518874" cy="15240"/>
          </a:xfrm>
          <a:prstGeom prst="roundRect">
            <a:avLst>
              <a:gd name="adj" fmla="val 408578"/>
            </a:avLst>
          </a:prstGeom>
          <a:solidFill>
            <a:srgbClr val="DDD3BA"/>
          </a:solidFill>
          <a:ln/>
        </p:spPr>
      </p:sp>
      <p:sp>
        <p:nvSpPr>
          <p:cNvPr id="18" name="Shape 16"/>
          <p:cNvSpPr/>
          <p:nvPr/>
        </p:nvSpPr>
        <p:spPr>
          <a:xfrm>
            <a:off x="7148453" y="3488293"/>
            <a:ext cx="333494" cy="333494"/>
          </a:xfrm>
          <a:prstGeom prst="roundRect">
            <a:avLst>
              <a:gd name="adj" fmla="val 18671"/>
            </a:avLst>
          </a:prstGeom>
          <a:solidFill>
            <a:srgbClr val="F7EDD4"/>
          </a:solidFill>
          <a:ln w="7620">
            <a:solidFill>
              <a:srgbClr val="DDD3BA"/>
            </a:solidFill>
            <a:prstDash val="solid"/>
          </a:ln>
        </p:spPr>
      </p:sp>
      <p:sp>
        <p:nvSpPr>
          <p:cNvPr id="19" name="Text 17"/>
          <p:cNvSpPr/>
          <p:nvPr/>
        </p:nvSpPr>
        <p:spPr>
          <a:xfrm>
            <a:off x="7246680" y="3543776"/>
            <a:ext cx="137041"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3</a:t>
            </a:r>
            <a:endParaRPr lang="en-US" sz="1750" dirty="0"/>
          </a:p>
        </p:txBody>
      </p:sp>
      <p:sp>
        <p:nvSpPr>
          <p:cNvPr id="20" name="Text 18"/>
          <p:cNvSpPr/>
          <p:nvPr/>
        </p:nvSpPr>
        <p:spPr>
          <a:xfrm>
            <a:off x="4276130" y="3469838"/>
            <a:ext cx="2223730" cy="278011"/>
          </a:xfrm>
          <a:prstGeom prst="rect">
            <a:avLst/>
          </a:prstGeom>
          <a:noFill/>
          <a:ln/>
        </p:spPr>
        <p:txBody>
          <a:bodyPr wrap="none" lIns="0" tIns="0" rIns="0" bIns="0" rtlCol="0" anchor="t"/>
          <a:lstStyle/>
          <a:p>
            <a:pPr algn="r"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TLB Hit:</a:t>
            </a:r>
            <a:endParaRPr lang="en-US" sz="1750" dirty="0"/>
          </a:p>
        </p:txBody>
      </p:sp>
      <p:sp>
        <p:nvSpPr>
          <p:cNvPr id="21" name="Text 19"/>
          <p:cNvSpPr/>
          <p:nvPr/>
        </p:nvSpPr>
        <p:spPr>
          <a:xfrm>
            <a:off x="518874" y="3836789"/>
            <a:ext cx="5980986" cy="237173"/>
          </a:xfrm>
          <a:prstGeom prst="rect">
            <a:avLst/>
          </a:prstGeom>
          <a:noFill/>
          <a:ln/>
        </p:spPr>
        <p:txBody>
          <a:bodyPr wrap="none" lIns="0" tIns="0" rIns="0" bIns="0" rtlCol="0" anchor="t"/>
          <a:lstStyle/>
          <a:p>
            <a:pPr algn="r" indent="0" marL="0">
              <a:lnSpc>
                <a:spcPts val="1850"/>
              </a:lnSpc>
              <a:buNone/>
            </a:pPr>
            <a:r>
              <a:rPr lang="en-US" sz="1150" dirty="0">
                <a:solidFill>
                  <a:srgbClr val="454240"/>
                </a:solidFill>
                <a:latin typeface="DM Sans" pitchFamily="34" charset="0"/>
                <a:ea typeface="DM Sans" pitchFamily="34" charset="-122"/>
                <a:cs typeface="DM Sans" pitchFamily="34" charset="-120"/>
              </a:rPr>
              <a:t>If the page number is found in the TLB:</a:t>
            </a:r>
            <a:endParaRPr lang="en-US" sz="1150" dirty="0"/>
          </a:p>
        </p:txBody>
      </p:sp>
      <p:sp>
        <p:nvSpPr>
          <p:cNvPr id="22" name="Text 20"/>
          <p:cNvSpPr/>
          <p:nvPr/>
        </p:nvSpPr>
        <p:spPr>
          <a:xfrm>
            <a:off x="518874" y="4162901"/>
            <a:ext cx="5980986" cy="237173"/>
          </a:xfrm>
          <a:prstGeom prst="rect">
            <a:avLst/>
          </a:prstGeom>
          <a:noFill/>
          <a:ln/>
        </p:spPr>
        <p:txBody>
          <a:bodyPr wrap="none" lIns="0" tIns="0" rIns="0" bIns="0" rtlCol="0" anchor="t"/>
          <a:lstStyle/>
          <a:p>
            <a:pPr algn="l" lvl="1" marL="6858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Retrieve the corresponding frame number from the TLB.</a:t>
            </a:r>
            <a:endParaRPr lang="en-US" sz="1150" dirty="0"/>
          </a:p>
        </p:txBody>
      </p:sp>
      <p:sp>
        <p:nvSpPr>
          <p:cNvPr id="23" name="Text 21"/>
          <p:cNvSpPr/>
          <p:nvPr/>
        </p:nvSpPr>
        <p:spPr>
          <a:xfrm>
            <a:off x="518874" y="4451866"/>
            <a:ext cx="5980986" cy="474345"/>
          </a:xfrm>
          <a:prstGeom prst="rect">
            <a:avLst/>
          </a:prstGeom>
          <a:noFill/>
          <a:ln/>
        </p:spPr>
        <p:txBody>
          <a:bodyPr wrap="square" lIns="0" tIns="0" rIns="0" bIns="0" rtlCol="0" anchor="t"/>
          <a:lstStyle/>
          <a:p>
            <a:pPr algn="l" lvl="1" marL="6858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Combine the frame number with the page offset to compute the physical address.</a:t>
            </a:r>
            <a:endParaRPr lang="en-US" sz="1150" dirty="0"/>
          </a:p>
        </p:txBody>
      </p:sp>
      <p:sp>
        <p:nvSpPr>
          <p:cNvPr id="24" name="Shape 22"/>
          <p:cNvSpPr/>
          <p:nvPr/>
        </p:nvSpPr>
        <p:spPr>
          <a:xfrm>
            <a:off x="7466707" y="4597837"/>
            <a:ext cx="518874" cy="15240"/>
          </a:xfrm>
          <a:prstGeom prst="roundRect">
            <a:avLst>
              <a:gd name="adj" fmla="val 408578"/>
            </a:avLst>
          </a:prstGeom>
          <a:solidFill>
            <a:srgbClr val="DDD3BA"/>
          </a:solidFill>
          <a:ln/>
        </p:spPr>
      </p:sp>
      <p:sp>
        <p:nvSpPr>
          <p:cNvPr id="25" name="Shape 23"/>
          <p:cNvSpPr/>
          <p:nvPr/>
        </p:nvSpPr>
        <p:spPr>
          <a:xfrm>
            <a:off x="7148453" y="4438769"/>
            <a:ext cx="333494" cy="333494"/>
          </a:xfrm>
          <a:prstGeom prst="roundRect">
            <a:avLst>
              <a:gd name="adj" fmla="val 18671"/>
            </a:avLst>
          </a:prstGeom>
          <a:solidFill>
            <a:srgbClr val="F7EDD4"/>
          </a:solidFill>
          <a:ln w="7620">
            <a:solidFill>
              <a:srgbClr val="DDD3BA"/>
            </a:solidFill>
            <a:prstDash val="solid"/>
          </a:ln>
        </p:spPr>
      </p:sp>
      <p:sp>
        <p:nvSpPr>
          <p:cNvPr id="26" name="Text 24"/>
          <p:cNvSpPr/>
          <p:nvPr/>
        </p:nvSpPr>
        <p:spPr>
          <a:xfrm>
            <a:off x="7250132" y="4494252"/>
            <a:ext cx="130135"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4</a:t>
            </a:r>
            <a:endParaRPr lang="en-US" sz="1750" dirty="0"/>
          </a:p>
        </p:txBody>
      </p:sp>
      <p:sp>
        <p:nvSpPr>
          <p:cNvPr id="27" name="Text 25"/>
          <p:cNvSpPr/>
          <p:nvPr/>
        </p:nvSpPr>
        <p:spPr>
          <a:xfrm>
            <a:off x="8130540" y="4420314"/>
            <a:ext cx="2223730" cy="278011"/>
          </a:xfrm>
          <a:prstGeom prst="rect">
            <a:avLst/>
          </a:prstGeom>
          <a:noFill/>
          <a:ln/>
        </p:spPr>
        <p:txBody>
          <a:bodyPr wrap="none" lIns="0" tIns="0" rIns="0" bIns="0" rtlCol="0" anchor="t"/>
          <a:lstStyle/>
          <a:p>
            <a:pPr algn="l"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TLB Miss:</a:t>
            </a:r>
            <a:endParaRPr lang="en-US" sz="1750" dirty="0"/>
          </a:p>
        </p:txBody>
      </p:sp>
      <p:sp>
        <p:nvSpPr>
          <p:cNvPr id="28" name="Text 26"/>
          <p:cNvSpPr/>
          <p:nvPr/>
        </p:nvSpPr>
        <p:spPr>
          <a:xfrm>
            <a:off x="8130540" y="4787265"/>
            <a:ext cx="5980986" cy="237173"/>
          </a:xfrm>
          <a:prstGeom prst="rect">
            <a:avLst/>
          </a:prstGeom>
          <a:noFill/>
          <a:ln/>
        </p:spPr>
        <p:txBody>
          <a:bodyPr wrap="none" lIns="0" tIns="0" rIns="0" bIns="0" rtlCol="0" anchor="t"/>
          <a:lstStyle/>
          <a:p>
            <a:pPr algn="l" indent="0" marL="0">
              <a:lnSpc>
                <a:spcPts val="1850"/>
              </a:lnSpc>
              <a:buNone/>
            </a:pPr>
            <a:r>
              <a:rPr lang="en-US" sz="1150" dirty="0">
                <a:solidFill>
                  <a:srgbClr val="454240"/>
                </a:solidFill>
                <a:latin typeface="DM Sans" pitchFamily="34" charset="0"/>
                <a:ea typeface="DM Sans" pitchFamily="34" charset="-122"/>
                <a:cs typeface="DM Sans" pitchFamily="34" charset="-120"/>
              </a:rPr>
              <a:t>If the page number is not in the TLB:</a:t>
            </a:r>
            <a:endParaRPr lang="en-US" sz="1150" dirty="0"/>
          </a:p>
        </p:txBody>
      </p:sp>
      <p:sp>
        <p:nvSpPr>
          <p:cNvPr id="29" name="Text 27"/>
          <p:cNvSpPr/>
          <p:nvPr/>
        </p:nvSpPr>
        <p:spPr>
          <a:xfrm>
            <a:off x="8130540" y="5113377"/>
            <a:ext cx="5980986" cy="237173"/>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Access the main memory page table using the PTBR to fetch the frame number.</a:t>
            </a:r>
            <a:endParaRPr lang="en-US" sz="1150" dirty="0"/>
          </a:p>
        </p:txBody>
      </p:sp>
      <p:sp>
        <p:nvSpPr>
          <p:cNvPr id="30" name="Text 28"/>
          <p:cNvSpPr/>
          <p:nvPr/>
        </p:nvSpPr>
        <p:spPr>
          <a:xfrm>
            <a:off x="8130540" y="5402342"/>
            <a:ext cx="5980986" cy="237173"/>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54240"/>
                </a:solidFill>
                <a:latin typeface="DM Sans" pitchFamily="34" charset="0"/>
                <a:ea typeface="DM Sans" pitchFamily="34" charset="-122"/>
                <a:cs typeface="DM Sans" pitchFamily="34" charset="-120"/>
              </a:rPr>
              <a:t>Update the TLB with the new page table entry (based on replacement policy).</a:t>
            </a:r>
            <a:endParaRPr lang="en-US" sz="1150" dirty="0"/>
          </a:p>
        </p:txBody>
      </p:sp>
      <p:sp>
        <p:nvSpPr>
          <p:cNvPr id="31" name="Shape 29"/>
          <p:cNvSpPr/>
          <p:nvPr/>
        </p:nvSpPr>
        <p:spPr>
          <a:xfrm>
            <a:off x="6644819" y="5548432"/>
            <a:ext cx="518874" cy="15240"/>
          </a:xfrm>
          <a:prstGeom prst="roundRect">
            <a:avLst>
              <a:gd name="adj" fmla="val 408578"/>
            </a:avLst>
          </a:prstGeom>
          <a:solidFill>
            <a:srgbClr val="DDD3BA"/>
          </a:solidFill>
          <a:ln/>
        </p:spPr>
      </p:sp>
      <p:sp>
        <p:nvSpPr>
          <p:cNvPr id="32" name="Shape 30"/>
          <p:cNvSpPr/>
          <p:nvPr/>
        </p:nvSpPr>
        <p:spPr>
          <a:xfrm>
            <a:off x="7148453" y="5389364"/>
            <a:ext cx="333494" cy="333494"/>
          </a:xfrm>
          <a:prstGeom prst="roundRect">
            <a:avLst>
              <a:gd name="adj" fmla="val 18671"/>
            </a:avLst>
          </a:prstGeom>
          <a:solidFill>
            <a:srgbClr val="F7EDD4"/>
          </a:solidFill>
          <a:ln w="7620">
            <a:solidFill>
              <a:srgbClr val="DDD3BA"/>
            </a:solidFill>
            <a:prstDash val="solid"/>
          </a:ln>
        </p:spPr>
      </p:sp>
      <p:sp>
        <p:nvSpPr>
          <p:cNvPr id="33" name="Text 31"/>
          <p:cNvSpPr/>
          <p:nvPr/>
        </p:nvSpPr>
        <p:spPr>
          <a:xfrm>
            <a:off x="7252037" y="5444847"/>
            <a:ext cx="126325"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5</a:t>
            </a:r>
            <a:endParaRPr lang="en-US" sz="1750" dirty="0"/>
          </a:p>
        </p:txBody>
      </p:sp>
      <p:sp>
        <p:nvSpPr>
          <p:cNvPr id="34" name="Text 32"/>
          <p:cNvSpPr/>
          <p:nvPr/>
        </p:nvSpPr>
        <p:spPr>
          <a:xfrm>
            <a:off x="4276130" y="5370909"/>
            <a:ext cx="2223730" cy="278011"/>
          </a:xfrm>
          <a:prstGeom prst="rect">
            <a:avLst/>
          </a:prstGeom>
          <a:noFill/>
          <a:ln/>
        </p:spPr>
        <p:txBody>
          <a:bodyPr wrap="none" lIns="0" tIns="0" rIns="0" bIns="0" rtlCol="0" anchor="t"/>
          <a:lstStyle/>
          <a:p>
            <a:pPr algn="r"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Execution:</a:t>
            </a:r>
            <a:endParaRPr lang="en-US" sz="1750" dirty="0"/>
          </a:p>
        </p:txBody>
      </p:sp>
      <p:sp>
        <p:nvSpPr>
          <p:cNvPr id="35" name="Text 33"/>
          <p:cNvSpPr/>
          <p:nvPr/>
        </p:nvSpPr>
        <p:spPr>
          <a:xfrm>
            <a:off x="518874" y="5737860"/>
            <a:ext cx="5980986" cy="237173"/>
          </a:xfrm>
          <a:prstGeom prst="rect">
            <a:avLst/>
          </a:prstGeom>
          <a:noFill/>
          <a:ln/>
        </p:spPr>
        <p:txBody>
          <a:bodyPr wrap="none" lIns="0" tIns="0" rIns="0" bIns="0" rtlCol="0" anchor="t"/>
          <a:lstStyle/>
          <a:p>
            <a:pPr algn="r" indent="0" marL="0">
              <a:lnSpc>
                <a:spcPts val="1850"/>
              </a:lnSpc>
              <a:buNone/>
            </a:pPr>
            <a:r>
              <a:rPr lang="en-US" sz="1150" dirty="0">
                <a:solidFill>
                  <a:srgbClr val="454240"/>
                </a:solidFill>
                <a:latin typeface="DM Sans" pitchFamily="34" charset="0"/>
                <a:ea typeface="DM Sans" pitchFamily="34" charset="-122"/>
                <a:cs typeface="DM Sans" pitchFamily="34" charset="-120"/>
              </a:rPr>
              <a:t>Access the memory location using the physical address.</a:t>
            </a:r>
            <a:endParaRPr lang="en-US" sz="1150" dirty="0"/>
          </a:p>
        </p:txBody>
      </p:sp>
      <p:sp>
        <p:nvSpPr>
          <p:cNvPr id="36" name="Shape 34"/>
          <p:cNvSpPr/>
          <p:nvPr/>
        </p:nvSpPr>
        <p:spPr>
          <a:xfrm>
            <a:off x="7466707" y="6380440"/>
            <a:ext cx="518874" cy="15240"/>
          </a:xfrm>
          <a:prstGeom prst="roundRect">
            <a:avLst>
              <a:gd name="adj" fmla="val 408578"/>
            </a:avLst>
          </a:prstGeom>
          <a:solidFill>
            <a:srgbClr val="DDD3BA"/>
          </a:solidFill>
          <a:ln/>
        </p:spPr>
      </p:sp>
      <p:sp>
        <p:nvSpPr>
          <p:cNvPr id="37" name="Shape 35"/>
          <p:cNvSpPr/>
          <p:nvPr/>
        </p:nvSpPr>
        <p:spPr>
          <a:xfrm>
            <a:off x="7148453" y="6221373"/>
            <a:ext cx="333494" cy="333494"/>
          </a:xfrm>
          <a:prstGeom prst="roundRect">
            <a:avLst>
              <a:gd name="adj" fmla="val 18671"/>
            </a:avLst>
          </a:prstGeom>
          <a:solidFill>
            <a:srgbClr val="F7EDD4"/>
          </a:solidFill>
          <a:ln w="7620">
            <a:solidFill>
              <a:srgbClr val="DDD3BA"/>
            </a:solidFill>
            <a:prstDash val="solid"/>
          </a:ln>
        </p:spPr>
      </p:sp>
      <p:sp>
        <p:nvSpPr>
          <p:cNvPr id="38" name="Text 36"/>
          <p:cNvSpPr/>
          <p:nvPr/>
        </p:nvSpPr>
        <p:spPr>
          <a:xfrm>
            <a:off x="7243703" y="6276856"/>
            <a:ext cx="142994" cy="222409"/>
          </a:xfrm>
          <a:prstGeom prst="rect">
            <a:avLst/>
          </a:prstGeom>
          <a:noFill/>
          <a:ln/>
        </p:spPr>
        <p:txBody>
          <a:bodyPr wrap="none" lIns="0" tIns="0" rIns="0" bIns="0" rtlCol="0" anchor="t"/>
          <a:lstStyle/>
          <a:p>
            <a:pPr algn="ctr" indent="0" marL="0">
              <a:lnSpc>
                <a:spcPts val="1750"/>
              </a:lnSpc>
              <a:buNone/>
            </a:pPr>
            <a:r>
              <a:rPr lang="en-US" sz="1750" dirty="0">
                <a:solidFill>
                  <a:srgbClr val="454240"/>
                </a:solidFill>
                <a:latin typeface="Libre Baskerville" pitchFamily="34" charset="0"/>
                <a:ea typeface="Libre Baskerville" pitchFamily="34" charset="-122"/>
                <a:cs typeface="Libre Baskerville" pitchFamily="34" charset="-120"/>
              </a:rPr>
              <a:t>6</a:t>
            </a:r>
            <a:endParaRPr lang="en-US" sz="1750" dirty="0"/>
          </a:p>
        </p:txBody>
      </p:sp>
      <p:sp>
        <p:nvSpPr>
          <p:cNvPr id="39" name="Text 37"/>
          <p:cNvSpPr/>
          <p:nvPr/>
        </p:nvSpPr>
        <p:spPr>
          <a:xfrm>
            <a:off x="8130540" y="6202918"/>
            <a:ext cx="2223730" cy="278011"/>
          </a:xfrm>
          <a:prstGeom prst="rect">
            <a:avLst/>
          </a:prstGeom>
          <a:noFill/>
          <a:ln/>
        </p:spPr>
        <p:txBody>
          <a:bodyPr wrap="none" lIns="0" tIns="0" rIns="0" bIns="0" rtlCol="0" anchor="t"/>
          <a:lstStyle/>
          <a:p>
            <a:pPr algn="l" indent="0" marL="0">
              <a:lnSpc>
                <a:spcPts val="2150"/>
              </a:lnSpc>
              <a:buNone/>
            </a:pPr>
            <a:r>
              <a:rPr lang="en-US" sz="1750" dirty="0">
                <a:solidFill>
                  <a:srgbClr val="454240"/>
                </a:solidFill>
                <a:latin typeface="Libre Baskerville" pitchFamily="34" charset="0"/>
                <a:ea typeface="Libre Baskerville" pitchFamily="34" charset="-122"/>
                <a:cs typeface="Libre Baskerville" pitchFamily="34" charset="-120"/>
              </a:rPr>
              <a:t>Context Switching:</a:t>
            </a:r>
            <a:endParaRPr lang="en-US" sz="1750" dirty="0"/>
          </a:p>
        </p:txBody>
      </p:sp>
      <p:sp>
        <p:nvSpPr>
          <p:cNvPr id="40" name="Text 38"/>
          <p:cNvSpPr/>
          <p:nvPr/>
        </p:nvSpPr>
        <p:spPr>
          <a:xfrm>
            <a:off x="8130540" y="6569869"/>
            <a:ext cx="5980986" cy="474345"/>
          </a:xfrm>
          <a:prstGeom prst="rect">
            <a:avLst/>
          </a:prstGeom>
          <a:noFill/>
          <a:ln/>
        </p:spPr>
        <p:txBody>
          <a:bodyPr wrap="square" lIns="0" tIns="0" rIns="0" bIns="0" rtlCol="0" anchor="t"/>
          <a:lstStyle/>
          <a:p>
            <a:pPr algn="l" indent="0" marL="0">
              <a:lnSpc>
                <a:spcPts val="1850"/>
              </a:lnSpc>
              <a:buNone/>
            </a:pPr>
            <a:r>
              <a:rPr lang="en-US" sz="1150" dirty="0">
                <a:solidFill>
                  <a:srgbClr val="454240"/>
                </a:solidFill>
                <a:latin typeface="DM Sans" pitchFamily="34" charset="0"/>
                <a:ea typeface="DM Sans" pitchFamily="34" charset="-122"/>
                <a:cs typeface="DM Sans" pitchFamily="34" charset="-120"/>
              </a:rPr>
              <a:t>Flush or partially flush the TLB (depending on hardware) and reload with the new process's entries.</a:t>
            </a:r>
            <a:endParaRPr lang="en-US" sz="1150" dirty="0"/>
          </a:p>
        </p:txBody>
      </p:sp>
      <p:sp>
        <p:nvSpPr>
          <p:cNvPr id="41" name="Text 39"/>
          <p:cNvSpPr/>
          <p:nvPr/>
        </p:nvSpPr>
        <p:spPr>
          <a:xfrm>
            <a:off x="518874" y="7407354"/>
            <a:ext cx="13592651" cy="237173"/>
          </a:xfrm>
          <a:prstGeom prst="rect">
            <a:avLst/>
          </a:prstGeom>
          <a:noFill/>
          <a:ln/>
        </p:spPr>
        <p:txBody>
          <a:bodyPr wrap="none" lIns="0" tIns="0" rIns="0" bIns="0" rtlCol="0" anchor="t"/>
          <a:lstStyle/>
          <a:p>
            <a:pPr indent="0" marL="0">
              <a:lnSpc>
                <a:spcPts val="1850"/>
              </a:lnSpc>
              <a:buNone/>
            </a:pP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0081" y="511493"/>
            <a:ext cx="4643914" cy="580430"/>
          </a:xfrm>
          <a:prstGeom prst="rect">
            <a:avLst/>
          </a:prstGeom>
          <a:noFill/>
          <a:ln/>
        </p:spPr>
        <p:txBody>
          <a:bodyPr wrap="none" lIns="0" tIns="0" rIns="0" bIns="0" rtlCol="0" anchor="t"/>
          <a:lstStyle/>
          <a:p>
            <a:pPr indent="0" marL="0">
              <a:lnSpc>
                <a:spcPts val="4550"/>
              </a:lnSpc>
              <a:buNone/>
            </a:pPr>
            <a:r>
              <a:rPr lang="en-US" sz="3650" dirty="0">
                <a:solidFill>
                  <a:srgbClr val="5C4E3D"/>
                </a:solidFill>
                <a:latin typeface="Libre Baskerville" pitchFamily="34" charset="0"/>
                <a:ea typeface="Libre Baskerville" pitchFamily="34" charset="-122"/>
                <a:cs typeface="Libre Baskerville" pitchFamily="34" charset="-120"/>
              </a:rPr>
              <a:t>Outline</a:t>
            </a:r>
            <a:endParaRPr lang="en-US" sz="3650" dirty="0"/>
          </a:p>
        </p:txBody>
      </p:sp>
      <p:sp>
        <p:nvSpPr>
          <p:cNvPr id="3" name="Text 1"/>
          <p:cNvSpPr/>
          <p:nvPr/>
        </p:nvSpPr>
        <p:spPr>
          <a:xfrm>
            <a:off x="650081" y="1463397"/>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Introduction</a:t>
            </a:r>
            <a:endParaRPr lang="en-US" sz="1450" dirty="0"/>
          </a:p>
        </p:txBody>
      </p:sp>
      <p:sp>
        <p:nvSpPr>
          <p:cNvPr id="4" name="Text 2"/>
          <p:cNvSpPr/>
          <p:nvPr/>
        </p:nvSpPr>
        <p:spPr>
          <a:xfrm>
            <a:off x="650081" y="1899880"/>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What is memory management?</a:t>
            </a:r>
            <a:endParaRPr lang="en-US" sz="1450" dirty="0"/>
          </a:p>
        </p:txBody>
      </p:sp>
      <p:sp>
        <p:nvSpPr>
          <p:cNvPr id="5" name="Text 3"/>
          <p:cNvSpPr/>
          <p:nvPr/>
        </p:nvSpPr>
        <p:spPr>
          <a:xfrm>
            <a:off x="650081" y="2336363"/>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Levels of memory</a:t>
            </a:r>
            <a:endParaRPr lang="en-US" sz="1450" dirty="0"/>
          </a:p>
        </p:txBody>
      </p:sp>
      <p:sp>
        <p:nvSpPr>
          <p:cNvPr id="6" name="Text 4"/>
          <p:cNvSpPr/>
          <p:nvPr/>
        </p:nvSpPr>
        <p:spPr>
          <a:xfrm>
            <a:off x="650081" y="2772847"/>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User and Kernel spaces</a:t>
            </a:r>
            <a:endParaRPr lang="en-US" sz="1450" dirty="0"/>
          </a:p>
        </p:txBody>
      </p:sp>
      <p:sp>
        <p:nvSpPr>
          <p:cNvPr id="7" name="Text 5"/>
          <p:cNvSpPr/>
          <p:nvPr/>
        </p:nvSpPr>
        <p:spPr>
          <a:xfrm>
            <a:off x="650081" y="3209330"/>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Logical and Physical Address Space</a:t>
            </a:r>
            <a:endParaRPr lang="en-US" sz="1450" dirty="0"/>
          </a:p>
        </p:txBody>
      </p:sp>
      <p:sp>
        <p:nvSpPr>
          <p:cNvPr id="8" name="Text 6"/>
          <p:cNvSpPr/>
          <p:nvPr/>
        </p:nvSpPr>
        <p:spPr>
          <a:xfrm>
            <a:off x="650081" y="3645813"/>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Memory Management Unit (MMU)</a:t>
            </a:r>
            <a:endParaRPr lang="en-US" sz="1450" dirty="0"/>
          </a:p>
        </p:txBody>
      </p:sp>
      <p:sp>
        <p:nvSpPr>
          <p:cNvPr id="9" name="Text 7"/>
          <p:cNvSpPr/>
          <p:nvPr/>
        </p:nvSpPr>
        <p:spPr>
          <a:xfrm>
            <a:off x="650081" y="4082296"/>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Page tables:</a:t>
            </a:r>
            <a:endParaRPr lang="en-US" sz="1450" dirty="0"/>
          </a:p>
        </p:txBody>
      </p:sp>
      <p:sp>
        <p:nvSpPr>
          <p:cNvPr id="10" name="Text 8"/>
          <p:cNvSpPr/>
          <p:nvPr/>
        </p:nvSpPr>
        <p:spPr>
          <a:xfrm>
            <a:off x="650081" y="4518779"/>
            <a:ext cx="13330238" cy="371475"/>
          </a:xfrm>
          <a:prstGeom prst="rect">
            <a:avLst/>
          </a:prstGeom>
          <a:noFill/>
          <a:ln/>
        </p:spPr>
        <p:txBody>
          <a:bodyPr wrap="none" lIns="0" tIns="0" rIns="0" bIns="0" rtlCol="0" anchor="t"/>
          <a:lstStyle/>
          <a:p>
            <a:pPr algn="l" lvl="4" marL="17145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Storage methods</a:t>
            </a:r>
            <a:endParaRPr lang="en-US" sz="1450" dirty="0"/>
          </a:p>
        </p:txBody>
      </p:sp>
      <p:sp>
        <p:nvSpPr>
          <p:cNvPr id="11" name="Text 9"/>
          <p:cNvSpPr/>
          <p:nvPr/>
        </p:nvSpPr>
        <p:spPr>
          <a:xfrm>
            <a:off x="650081" y="4955262"/>
            <a:ext cx="13330238" cy="371475"/>
          </a:xfrm>
          <a:prstGeom prst="rect">
            <a:avLst/>
          </a:prstGeom>
          <a:noFill/>
          <a:ln/>
        </p:spPr>
        <p:txBody>
          <a:bodyPr wrap="none" lIns="0" tIns="0" rIns="0" bIns="0" rtlCol="0" anchor="t"/>
          <a:lstStyle/>
          <a:p>
            <a:pPr algn="l" lvl="4" marL="17145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Hardware implementaion</a:t>
            </a:r>
            <a:endParaRPr lang="en-US" sz="1450" dirty="0"/>
          </a:p>
        </p:txBody>
      </p:sp>
      <p:sp>
        <p:nvSpPr>
          <p:cNvPr id="12" name="Text 10"/>
          <p:cNvSpPr/>
          <p:nvPr/>
        </p:nvSpPr>
        <p:spPr>
          <a:xfrm>
            <a:off x="650081" y="5391745"/>
            <a:ext cx="13330238" cy="371475"/>
          </a:xfrm>
          <a:prstGeom prst="rect">
            <a:avLst/>
          </a:prstGeom>
          <a:noFill/>
          <a:ln/>
        </p:spPr>
        <p:txBody>
          <a:bodyPr wrap="none" lIns="0" tIns="0" rIns="0" bIns="0" rtlCol="0" anchor="t"/>
          <a:lstStyle/>
          <a:p>
            <a:pPr algn="l" lvl="4" marL="1714500" indent="-342900">
              <a:lnSpc>
                <a:spcPts val="2300"/>
              </a:lnSpc>
              <a:buSzPct val="100000"/>
              <a:buChar char="•"/>
            </a:pPr>
            <a:r>
              <a:rPr lang="en-US" sz="1450" dirty="0">
                <a:solidFill>
                  <a:srgbClr val="454240"/>
                </a:solidFill>
                <a:latin typeface="DM Sans" pitchFamily="34" charset="0"/>
                <a:ea typeface="DM Sans" pitchFamily="34" charset="-122"/>
                <a:cs typeface="DM Sans" pitchFamily="34" charset="-120"/>
              </a:rPr>
              <a:t>Structures</a:t>
            </a:r>
            <a:endParaRPr lang="en-US" sz="1450" dirty="0"/>
          </a:p>
        </p:txBody>
      </p:sp>
      <p:sp>
        <p:nvSpPr>
          <p:cNvPr id="13" name="Text 11"/>
          <p:cNvSpPr/>
          <p:nvPr/>
        </p:nvSpPr>
        <p:spPr>
          <a:xfrm>
            <a:off x="650081" y="5828228"/>
            <a:ext cx="13330238" cy="371475"/>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454240"/>
                </a:solidFill>
                <a:latin typeface="DM Sans" pitchFamily="34" charset="0"/>
                <a:ea typeface="DM Sans" pitchFamily="34" charset="-122"/>
                <a:cs typeface="DM Sans" pitchFamily="34" charset="-120"/>
              </a:rPr>
              <a:t>Conclusion</a:t>
            </a:r>
            <a:endParaRPr lang="en-US" sz="1450" dirty="0"/>
          </a:p>
        </p:txBody>
      </p:sp>
      <p:sp>
        <p:nvSpPr>
          <p:cNvPr id="14" name="Text 12"/>
          <p:cNvSpPr/>
          <p:nvPr/>
        </p:nvSpPr>
        <p:spPr>
          <a:xfrm>
            <a:off x="650081" y="6408658"/>
            <a:ext cx="13330238" cy="297180"/>
          </a:xfrm>
          <a:prstGeom prst="rect">
            <a:avLst/>
          </a:prstGeom>
          <a:noFill/>
          <a:ln/>
        </p:spPr>
        <p:txBody>
          <a:bodyPr wrap="none" lIns="0" tIns="0" rIns="0" bIns="0" rtlCol="0" anchor="t"/>
          <a:lstStyle/>
          <a:p>
            <a:pPr indent="0" marL="0">
              <a:lnSpc>
                <a:spcPts val="2300"/>
              </a:lnSpc>
              <a:buNone/>
            </a:pPr>
            <a:endParaRPr lang="en-US" sz="1450" dirty="0"/>
          </a:p>
        </p:txBody>
      </p:sp>
      <p:sp>
        <p:nvSpPr>
          <p:cNvPr id="15" name="Text 13"/>
          <p:cNvSpPr/>
          <p:nvPr/>
        </p:nvSpPr>
        <p:spPr>
          <a:xfrm>
            <a:off x="650081" y="6914793"/>
            <a:ext cx="13330238" cy="297180"/>
          </a:xfrm>
          <a:prstGeom prst="rect">
            <a:avLst/>
          </a:prstGeom>
          <a:noFill/>
          <a:ln/>
        </p:spPr>
        <p:txBody>
          <a:bodyPr wrap="none" lIns="0" tIns="0" rIns="0" bIns="0" rtlCol="0" anchor="t"/>
          <a:lstStyle/>
          <a:p>
            <a:pPr indent="0" marL="0">
              <a:lnSpc>
                <a:spcPts val="2300"/>
              </a:lnSpc>
              <a:buNone/>
            </a:pPr>
            <a:endParaRPr lang="en-US" sz="1450" dirty="0"/>
          </a:p>
        </p:txBody>
      </p:sp>
      <p:sp>
        <p:nvSpPr>
          <p:cNvPr id="16" name="Text 14"/>
          <p:cNvSpPr/>
          <p:nvPr/>
        </p:nvSpPr>
        <p:spPr>
          <a:xfrm>
            <a:off x="650081" y="7420928"/>
            <a:ext cx="13330238" cy="297180"/>
          </a:xfrm>
          <a:prstGeom prst="rect">
            <a:avLst/>
          </a:prstGeom>
          <a:noFill/>
          <a:ln/>
        </p:spPr>
        <p:txBody>
          <a:bodyPr wrap="none" lIns="0" tIns="0" rIns="0" bIns="0" rtlCol="0" anchor="t"/>
          <a:lstStyle/>
          <a:p>
            <a:pPr indent="0" marL="0">
              <a:lnSpc>
                <a:spcPts val="2300"/>
              </a:lnSpc>
              <a:buNone/>
            </a:pPr>
            <a:endParaRPr lang="en-US" sz="1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109198" y="558879"/>
            <a:ext cx="8412004" cy="6558439"/>
          </a:xfrm>
          <a:prstGeom prst="rect">
            <a:avLst/>
          </a:prstGeom>
        </p:spPr>
      </p:pic>
      <p:sp>
        <p:nvSpPr>
          <p:cNvPr id="3" name="Text 0"/>
          <p:cNvSpPr/>
          <p:nvPr/>
        </p:nvSpPr>
        <p:spPr>
          <a:xfrm>
            <a:off x="710922" y="7345799"/>
            <a:ext cx="13208556" cy="324922"/>
          </a:xfrm>
          <a:prstGeom prst="rect">
            <a:avLst/>
          </a:prstGeom>
          <a:noFill/>
          <a:ln/>
        </p:spPr>
        <p:txBody>
          <a:bodyPr wrap="none" lIns="0" tIns="0" rIns="0" bIns="0" rtlCol="0" anchor="t"/>
          <a:lstStyle/>
          <a:p>
            <a:pPr indent="0" marL="0">
              <a:lnSpc>
                <a:spcPts val="2550"/>
              </a:lnSpc>
              <a:buNone/>
            </a:pPr>
            <a:r>
              <a:rPr lang="en-US" sz="1550" dirty="0">
                <a:solidFill>
                  <a:srgbClr val="454240"/>
                </a:solidFill>
                <a:latin typeface="DM Sans" pitchFamily="34" charset="0"/>
                <a:ea typeface="DM Sans" pitchFamily="34" charset="-122"/>
                <a:cs typeface="DM Sans" pitchFamily="34" charset="-120"/>
              </a:rPr>
              <a:t>ref : </a:t>
            </a:r>
            <a:pPr indent="0" marL="0">
              <a:lnSpc>
                <a:spcPts val="2550"/>
              </a:lnSpc>
              <a:buNone/>
            </a:pPr>
            <a:r>
              <a:rPr lang="en-US" sz="1550" u="sng" dirty="0">
                <a:solidFill>
                  <a:srgbClr val="AB8421"/>
                </a:solidFill>
                <a:latin typeface="DM Sans" pitchFamily="34" charset="0"/>
                <a:ea typeface="DM Sans" pitchFamily="34" charset="-122"/>
                <a:cs typeface="DM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Operating System Concepts 9th Edition by Abraham Silberschatz.pdf - Google Drive</a:t>
            </a:r>
            <a:endParaRPr lang="en-US" sz="15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174313"/>
            <a:ext cx="5670590" cy="708779"/>
          </a:xfrm>
          <a:prstGeom prst="rect">
            <a:avLst/>
          </a:prstGeom>
          <a:noFill/>
          <a:ln/>
        </p:spPr>
        <p:txBody>
          <a:bodyPr wrap="none" lIns="0" tIns="0" rIns="0" bIns="0" rtlCol="0" anchor="t"/>
          <a:lstStyle/>
          <a:p>
            <a:pPr indent="0" marL="0">
              <a:lnSpc>
                <a:spcPts val="5550"/>
              </a:lnSpc>
              <a:buNone/>
            </a:pPr>
            <a:endParaRPr lang="en-US" sz="4450" dirty="0"/>
          </a:p>
        </p:txBody>
      </p:sp>
      <p:sp>
        <p:nvSpPr>
          <p:cNvPr id="3" name="Shape 1"/>
          <p:cNvSpPr/>
          <p:nvPr/>
        </p:nvSpPr>
        <p:spPr>
          <a:xfrm>
            <a:off x="793790" y="2336721"/>
            <a:ext cx="13042821" cy="4718447"/>
          </a:xfrm>
          <a:prstGeom prst="roundRect">
            <a:avLst>
              <a:gd name="adj" fmla="val 2019"/>
            </a:avLst>
          </a:prstGeom>
          <a:noFill/>
          <a:ln w="7620">
            <a:solidFill>
              <a:srgbClr val="000000">
                <a:alpha val="8000"/>
              </a:srgbClr>
            </a:solidFill>
            <a:prstDash val="solid"/>
          </a:ln>
        </p:spPr>
      </p:sp>
      <p:sp>
        <p:nvSpPr>
          <p:cNvPr id="4" name="Shape 2"/>
          <p:cNvSpPr/>
          <p:nvPr/>
        </p:nvSpPr>
        <p:spPr>
          <a:xfrm>
            <a:off x="801410" y="2344341"/>
            <a:ext cx="13027581" cy="650319"/>
          </a:xfrm>
          <a:prstGeom prst="rect">
            <a:avLst/>
          </a:prstGeom>
          <a:solidFill>
            <a:srgbClr val="FFFFFF">
              <a:alpha val="4000"/>
            </a:srgbClr>
          </a:solidFill>
          <a:ln/>
        </p:spPr>
      </p:sp>
      <p:sp>
        <p:nvSpPr>
          <p:cNvPr id="5" name="Text 3"/>
          <p:cNvSpPr/>
          <p:nvPr/>
        </p:nvSpPr>
        <p:spPr>
          <a:xfrm>
            <a:off x="1028343" y="2488049"/>
            <a:ext cx="2850237"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4"/>
          <p:cNvSpPr/>
          <p:nvPr/>
        </p:nvSpPr>
        <p:spPr>
          <a:xfrm>
            <a:off x="4339828" y="2488049"/>
            <a:ext cx="2847737" cy="362903"/>
          </a:xfrm>
          <a:prstGeom prst="rect">
            <a:avLst/>
          </a:prstGeom>
          <a:noFill/>
          <a:ln/>
        </p:spPr>
        <p:txBody>
          <a:bodyPr wrap="none" lIns="0" tIns="0" rIns="0" bIns="0" rtlCol="0" anchor="t"/>
          <a:lstStyle/>
          <a:p>
            <a:pPr algn="ctr" indent="0" marL="0">
              <a:lnSpc>
                <a:spcPts val="2850"/>
              </a:lnSpc>
              <a:buNone/>
            </a:pPr>
            <a:r>
              <a:rPr lang="en-US" sz="1750" b="1" dirty="0">
                <a:solidFill>
                  <a:srgbClr val="454240"/>
                </a:solidFill>
                <a:latin typeface="DM Sans" pitchFamily="34" charset="0"/>
                <a:ea typeface="DM Sans" pitchFamily="34" charset="-122"/>
                <a:cs typeface="DM Sans" pitchFamily="34" charset="-120"/>
              </a:rPr>
              <a:t>Dedicated Registers</a:t>
            </a:r>
            <a:endParaRPr lang="en-US" sz="1750" dirty="0"/>
          </a:p>
        </p:txBody>
      </p:sp>
      <p:sp>
        <p:nvSpPr>
          <p:cNvPr id="7" name="Text 5"/>
          <p:cNvSpPr/>
          <p:nvPr/>
        </p:nvSpPr>
        <p:spPr>
          <a:xfrm>
            <a:off x="7648813" y="2488049"/>
            <a:ext cx="2847737" cy="362903"/>
          </a:xfrm>
          <a:prstGeom prst="rect">
            <a:avLst/>
          </a:prstGeom>
          <a:noFill/>
          <a:ln/>
        </p:spPr>
        <p:txBody>
          <a:bodyPr wrap="none" lIns="0" tIns="0" rIns="0" bIns="0" rtlCol="0" anchor="t"/>
          <a:lstStyle/>
          <a:p>
            <a:pPr algn="ctr" indent="0" marL="0">
              <a:lnSpc>
                <a:spcPts val="2850"/>
              </a:lnSpc>
              <a:buNone/>
            </a:pPr>
            <a:r>
              <a:rPr lang="en-US" sz="1750" b="1" dirty="0">
                <a:solidFill>
                  <a:srgbClr val="454240"/>
                </a:solidFill>
                <a:latin typeface="DM Sans" pitchFamily="34" charset="0"/>
                <a:ea typeface="DM Sans" pitchFamily="34" charset="-122"/>
                <a:cs typeface="DM Sans" pitchFamily="34" charset="-120"/>
              </a:rPr>
              <a:t>PTBR</a:t>
            </a:r>
            <a:endParaRPr lang="en-US" sz="1750" dirty="0"/>
          </a:p>
        </p:txBody>
      </p:sp>
      <p:sp>
        <p:nvSpPr>
          <p:cNvPr id="8" name="Text 6"/>
          <p:cNvSpPr/>
          <p:nvPr/>
        </p:nvSpPr>
        <p:spPr>
          <a:xfrm>
            <a:off x="10957798" y="2488049"/>
            <a:ext cx="2644378" cy="362903"/>
          </a:xfrm>
          <a:prstGeom prst="rect">
            <a:avLst/>
          </a:prstGeom>
          <a:noFill/>
          <a:ln/>
        </p:spPr>
        <p:txBody>
          <a:bodyPr wrap="none" lIns="0" tIns="0" rIns="0" bIns="0" rtlCol="0" anchor="t"/>
          <a:lstStyle/>
          <a:p>
            <a:pPr algn="ctr" indent="0" marL="0">
              <a:lnSpc>
                <a:spcPts val="2850"/>
              </a:lnSpc>
              <a:buNone/>
            </a:pPr>
            <a:r>
              <a:rPr lang="en-US" sz="1750" b="1" dirty="0">
                <a:solidFill>
                  <a:srgbClr val="454240"/>
                </a:solidFill>
                <a:latin typeface="DM Sans" pitchFamily="34" charset="0"/>
                <a:ea typeface="DM Sans" pitchFamily="34" charset="-122"/>
                <a:cs typeface="DM Sans" pitchFamily="34" charset="-120"/>
              </a:rPr>
              <a:t>TLB</a:t>
            </a:r>
            <a:endParaRPr lang="en-US" sz="1750" dirty="0"/>
          </a:p>
        </p:txBody>
      </p:sp>
      <p:sp>
        <p:nvSpPr>
          <p:cNvPr id="9" name="Shape 7"/>
          <p:cNvSpPr/>
          <p:nvPr/>
        </p:nvSpPr>
        <p:spPr>
          <a:xfrm>
            <a:off x="801410" y="2994660"/>
            <a:ext cx="13027581" cy="1013222"/>
          </a:xfrm>
          <a:prstGeom prst="rect">
            <a:avLst/>
          </a:prstGeom>
          <a:solidFill>
            <a:srgbClr val="000000">
              <a:alpha val="4000"/>
            </a:srgbClr>
          </a:solidFill>
          <a:ln/>
        </p:spPr>
      </p:sp>
      <p:sp>
        <p:nvSpPr>
          <p:cNvPr id="10" name="Text 8"/>
          <p:cNvSpPr/>
          <p:nvPr/>
        </p:nvSpPr>
        <p:spPr>
          <a:xfrm>
            <a:off x="1028343" y="3138368"/>
            <a:ext cx="2850237"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Speed</a:t>
            </a:r>
            <a:endParaRPr lang="en-US" sz="1750" dirty="0"/>
          </a:p>
        </p:txBody>
      </p:sp>
      <p:sp>
        <p:nvSpPr>
          <p:cNvPr id="11" name="Text 9"/>
          <p:cNvSpPr/>
          <p:nvPr/>
        </p:nvSpPr>
        <p:spPr>
          <a:xfrm>
            <a:off x="4339828" y="3138368"/>
            <a:ext cx="2847737"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Fastest (direct access).</a:t>
            </a:r>
            <a:endParaRPr lang="en-US" sz="1750" dirty="0"/>
          </a:p>
        </p:txBody>
      </p:sp>
      <p:sp>
        <p:nvSpPr>
          <p:cNvPr id="12" name="Text 10"/>
          <p:cNvSpPr/>
          <p:nvPr/>
        </p:nvSpPr>
        <p:spPr>
          <a:xfrm>
            <a:off x="7648813" y="3138368"/>
            <a:ext cx="2847737"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Slower (requires memory lookup).</a:t>
            </a:r>
            <a:endParaRPr lang="en-US" sz="1750" dirty="0"/>
          </a:p>
        </p:txBody>
      </p:sp>
      <p:sp>
        <p:nvSpPr>
          <p:cNvPr id="13" name="Text 11"/>
          <p:cNvSpPr/>
          <p:nvPr/>
        </p:nvSpPr>
        <p:spPr>
          <a:xfrm>
            <a:off x="10957798" y="3138368"/>
            <a:ext cx="2644378"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Fast (associative cache lookup).</a:t>
            </a:r>
            <a:endParaRPr lang="en-US" sz="1750" dirty="0"/>
          </a:p>
        </p:txBody>
      </p:sp>
      <p:sp>
        <p:nvSpPr>
          <p:cNvPr id="14" name="Shape 12"/>
          <p:cNvSpPr/>
          <p:nvPr/>
        </p:nvSpPr>
        <p:spPr>
          <a:xfrm>
            <a:off x="801410" y="4007882"/>
            <a:ext cx="13027581" cy="1013222"/>
          </a:xfrm>
          <a:prstGeom prst="rect">
            <a:avLst/>
          </a:prstGeom>
          <a:solidFill>
            <a:srgbClr val="FFFFFF">
              <a:alpha val="4000"/>
            </a:srgbClr>
          </a:solidFill>
          <a:ln/>
        </p:spPr>
      </p:sp>
      <p:sp>
        <p:nvSpPr>
          <p:cNvPr id="15" name="Text 13"/>
          <p:cNvSpPr/>
          <p:nvPr/>
        </p:nvSpPr>
        <p:spPr>
          <a:xfrm>
            <a:off x="1028343" y="4151590"/>
            <a:ext cx="2850237"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Memory Access</a:t>
            </a:r>
            <a:endParaRPr lang="en-US" sz="1750" dirty="0"/>
          </a:p>
        </p:txBody>
      </p:sp>
      <p:sp>
        <p:nvSpPr>
          <p:cNvPr id="16" name="Text 14"/>
          <p:cNvSpPr/>
          <p:nvPr/>
        </p:nvSpPr>
        <p:spPr>
          <a:xfrm>
            <a:off x="4339828" y="4151590"/>
            <a:ext cx="2847737"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No memory access needed.</a:t>
            </a:r>
            <a:endParaRPr lang="en-US" sz="1750" dirty="0"/>
          </a:p>
        </p:txBody>
      </p:sp>
      <p:sp>
        <p:nvSpPr>
          <p:cNvPr id="17" name="Text 15"/>
          <p:cNvSpPr/>
          <p:nvPr/>
        </p:nvSpPr>
        <p:spPr>
          <a:xfrm>
            <a:off x="7648813" y="4151590"/>
            <a:ext cx="2847737"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One memory access for page table entry.</a:t>
            </a:r>
            <a:endParaRPr lang="en-US" sz="1750" dirty="0"/>
          </a:p>
        </p:txBody>
      </p:sp>
      <p:sp>
        <p:nvSpPr>
          <p:cNvPr id="18" name="Text 16"/>
          <p:cNvSpPr/>
          <p:nvPr/>
        </p:nvSpPr>
        <p:spPr>
          <a:xfrm>
            <a:off x="10957798" y="4151590"/>
            <a:ext cx="2644378"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Access TLB first, fallback to memory.</a:t>
            </a:r>
            <a:endParaRPr lang="en-US" sz="1750" dirty="0"/>
          </a:p>
        </p:txBody>
      </p:sp>
      <p:sp>
        <p:nvSpPr>
          <p:cNvPr id="19" name="Shape 17"/>
          <p:cNvSpPr/>
          <p:nvPr/>
        </p:nvSpPr>
        <p:spPr>
          <a:xfrm>
            <a:off x="801410" y="5021104"/>
            <a:ext cx="13027581" cy="1013222"/>
          </a:xfrm>
          <a:prstGeom prst="rect">
            <a:avLst/>
          </a:prstGeom>
          <a:solidFill>
            <a:srgbClr val="000000">
              <a:alpha val="4000"/>
            </a:srgbClr>
          </a:solidFill>
          <a:ln/>
        </p:spPr>
      </p:sp>
      <p:sp>
        <p:nvSpPr>
          <p:cNvPr id="20" name="Text 18"/>
          <p:cNvSpPr/>
          <p:nvPr/>
        </p:nvSpPr>
        <p:spPr>
          <a:xfrm>
            <a:off x="1028343" y="5164812"/>
            <a:ext cx="2850237"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Context Switching</a:t>
            </a:r>
            <a:endParaRPr lang="en-US" sz="1750" dirty="0"/>
          </a:p>
        </p:txBody>
      </p:sp>
      <p:sp>
        <p:nvSpPr>
          <p:cNvPr id="21" name="Text 19"/>
          <p:cNvSpPr/>
          <p:nvPr/>
        </p:nvSpPr>
        <p:spPr>
          <a:xfrm>
            <a:off x="4339828" y="5164812"/>
            <a:ext cx="2847737"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Reload registers</a:t>
            </a:r>
            <a:endParaRPr lang="en-US" sz="1750" dirty="0"/>
          </a:p>
        </p:txBody>
      </p:sp>
      <p:sp>
        <p:nvSpPr>
          <p:cNvPr id="22" name="Text 20"/>
          <p:cNvSpPr/>
          <p:nvPr/>
        </p:nvSpPr>
        <p:spPr>
          <a:xfrm>
            <a:off x="7648813" y="5164812"/>
            <a:ext cx="2847737"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Update PTBR.</a:t>
            </a:r>
            <a:endParaRPr lang="en-US" sz="1750" dirty="0"/>
          </a:p>
        </p:txBody>
      </p:sp>
      <p:sp>
        <p:nvSpPr>
          <p:cNvPr id="23" name="Text 21"/>
          <p:cNvSpPr/>
          <p:nvPr/>
        </p:nvSpPr>
        <p:spPr>
          <a:xfrm>
            <a:off x="10957798" y="5164812"/>
            <a:ext cx="2644378"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Flush or partially flush TLB.</a:t>
            </a:r>
            <a:endParaRPr lang="en-US" sz="1750" dirty="0"/>
          </a:p>
        </p:txBody>
      </p:sp>
      <p:sp>
        <p:nvSpPr>
          <p:cNvPr id="24" name="Shape 22"/>
          <p:cNvSpPr/>
          <p:nvPr/>
        </p:nvSpPr>
        <p:spPr>
          <a:xfrm>
            <a:off x="801410" y="6034326"/>
            <a:ext cx="13027581" cy="1013222"/>
          </a:xfrm>
          <a:prstGeom prst="rect">
            <a:avLst/>
          </a:prstGeom>
          <a:solidFill>
            <a:srgbClr val="FFFFFF">
              <a:alpha val="4000"/>
            </a:srgbClr>
          </a:solidFill>
          <a:ln/>
        </p:spPr>
      </p:sp>
      <p:sp>
        <p:nvSpPr>
          <p:cNvPr id="25" name="Text 23"/>
          <p:cNvSpPr/>
          <p:nvPr/>
        </p:nvSpPr>
        <p:spPr>
          <a:xfrm>
            <a:off x="1028343" y="6178034"/>
            <a:ext cx="2850237"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Scalability</a:t>
            </a:r>
            <a:endParaRPr lang="en-US" sz="1750" dirty="0"/>
          </a:p>
        </p:txBody>
      </p:sp>
      <p:sp>
        <p:nvSpPr>
          <p:cNvPr id="26" name="Text 24"/>
          <p:cNvSpPr/>
          <p:nvPr/>
        </p:nvSpPr>
        <p:spPr>
          <a:xfrm>
            <a:off x="4339828" y="6178034"/>
            <a:ext cx="2847737"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Limited to small tables.</a:t>
            </a:r>
            <a:endParaRPr lang="en-US" sz="1750" dirty="0"/>
          </a:p>
        </p:txBody>
      </p:sp>
      <p:sp>
        <p:nvSpPr>
          <p:cNvPr id="27" name="Text 25"/>
          <p:cNvSpPr/>
          <p:nvPr/>
        </p:nvSpPr>
        <p:spPr>
          <a:xfrm>
            <a:off x="7648813" y="6178034"/>
            <a:ext cx="2847737"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Scales to large tables.</a:t>
            </a:r>
            <a:endParaRPr lang="en-US" sz="1750" dirty="0"/>
          </a:p>
        </p:txBody>
      </p:sp>
      <p:sp>
        <p:nvSpPr>
          <p:cNvPr id="28" name="Text 26"/>
          <p:cNvSpPr/>
          <p:nvPr/>
        </p:nvSpPr>
        <p:spPr>
          <a:xfrm>
            <a:off x="10957798" y="6178034"/>
            <a:ext cx="2644378"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Scales but limited by TLB size.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115979"/>
            <a:ext cx="8695134"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6.3 Structure of the page table</a:t>
            </a:r>
            <a:endParaRPr lang="en-US" sz="4450" dirty="0"/>
          </a:p>
        </p:txBody>
      </p:sp>
      <p:sp>
        <p:nvSpPr>
          <p:cNvPr id="3" name="Text 1"/>
          <p:cNvSpPr/>
          <p:nvPr/>
        </p:nvSpPr>
        <p:spPr>
          <a:xfrm>
            <a:off x="793790" y="3278386"/>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explore some of the most common techniques for structuring the page table, including:</a:t>
            </a:r>
            <a:endParaRPr lang="en-US" sz="1750" dirty="0"/>
          </a:p>
        </p:txBody>
      </p:sp>
      <p:sp>
        <p:nvSpPr>
          <p:cNvPr id="4" name="Text 2"/>
          <p:cNvSpPr/>
          <p:nvPr/>
        </p:nvSpPr>
        <p:spPr>
          <a:xfrm>
            <a:off x="793790" y="3896439"/>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a. Hierarchical Paging.</a:t>
            </a:r>
            <a:endParaRPr lang="en-US" sz="1750" dirty="0"/>
          </a:p>
        </p:txBody>
      </p:sp>
      <p:sp>
        <p:nvSpPr>
          <p:cNvPr id="5" name="Text 3"/>
          <p:cNvSpPr/>
          <p:nvPr/>
        </p:nvSpPr>
        <p:spPr>
          <a:xfrm>
            <a:off x="793790" y="4514493"/>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b. Hashed page tables.</a:t>
            </a:r>
            <a:endParaRPr lang="en-US" sz="1750" dirty="0"/>
          </a:p>
        </p:txBody>
      </p:sp>
      <p:sp>
        <p:nvSpPr>
          <p:cNvPr id="6" name="Text 4"/>
          <p:cNvSpPr/>
          <p:nvPr/>
        </p:nvSpPr>
        <p:spPr>
          <a:xfrm>
            <a:off x="793790" y="5132546"/>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c. Inverted page tables.</a:t>
            </a:r>
            <a:endParaRPr lang="en-US" sz="1750" dirty="0"/>
          </a:p>
        </p:txBody>
      </p:sp>
      <p:sp>
        <p:nvSpPr>
          <p:cNvPr id="7" name="Text 5"/>
          <p:cNvSpPr/>
          <p:nvPr/>
        </p:nvSpPr>
        <p:spPr>
          <a:xfrm>
            <a:off x="793790" y="5750600"/>
            <a:ext cx="13042821" cy="362903"/>
          </a:xfrm>
          <a:prstGeom prst="rect">
            <a:avLst/>
          </a:prstGeom>
          <a:noFill/>
          <a:ln/>
        </p:spPr>
        <p:txBody>
          <a:bodyPr wrap="none" lIns="0" tIns="0" rIns="0" bIns="0" rtlCol="0" anchor="t"/>
          <a:lstStyle/>
          <a:p>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Operating System Concepts 9th Edition by Abraham Silberschatz.pdf - Google Drive</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568887"/>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a. Hierarchical Paging</a:t>
            </a:r>
            <a:endParaRPr lang="en-US" sz="4450" dirty="0"/>
          </a:p>
        </p:txBody>
      </p:sp>
      <p:sp>
        <p:nvSpPr>
          <p:cNvPr id="3" name="Text 1"/>
          <p:cNvSpPr/>
          <p:nvPr/>
        </p:nvSpPr>
        <p:spPr>
          <a:xfrm>
            <a:off x="793790" y="3213259"/>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Another name for Hierarchical Paging is multilevel paging.</a:t>
            </a:r>
            <a:endParaRPr lang="en-US" sz="1750" dirty="0"/>
          </a:p>
        </p:txBody>
      </p:sp>
      <p:sp>
        <p:nvSpPr>
          <p:cNvPr id="4" name="Text 2"/>
          <p:cNvSpPr/>
          <p:nvPr/>
        </p:nvSpPr>
        <p:spPr>
          <a:xfrm>
            <a:off x="793790" y="3780234"/>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There might be a case where the page table is too big to fit in a contiguous space, so we may have a hierarchy with several levels.</a:t>
            </a:r>
            <a:endParaRPr lang="en-US" sz="1750" dirty="0"/>
          </a:p>
        </p:txBody>
      </p:sp>
      <p:sp>
        <p:nvSpPr>
          <p:cNvPr id="5" name="Text 3"/>
          <p:cNvSpPr/>
          <p:nvPr/>
        </p:nvSpPr>
        <p:spPr>
          <a:xfrm>
            <a:off x="793790" y="4948238"/>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In this type of Paging the logical address space is broke up into Multiple page tables.</a:t>
            </a:r>
            <a:endParaRPr lang="en-US" sz="1750" dirty="0"/>
          </a:p>
        </p:txBody>
      </p:sp>
      <p:sp>
        <p:nvSpPr>
          <p:cNvPr id="6" name="Text 4"/>
          <p:cNvSpPr/>
          <p:nvPr/>
        </p:nvSpPr>
        <p:spPr>
          <a:xfrm>
            <a:off x="793790" y="575333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Hierarchical Paging is one of the simplest techniques. </a:t>
            </a:r>
            <a:endParaRPr lang="en-US" sz="1750" dirty="0"/>
          </a:p>
        </p:txBody>
      </p:sp>
      <p:sp>
        <p:nvSpPr>
          <p:cNvPr id="7" name="Text 5"/>
          <p:cNvSpPr/>
          <p:nvPr/>
        </p:nvSpPr>
        <p:spPr>
          <a:xfrm>
            <a:off x="793790" y="6320314"/>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the figure : A two-level page-table scheme.</a:t>
            </a:r>
            <a:endParaRPr lang="en-US" sz="1750" dirty="0"/>
          </a:p>
        </p:txBody>
      </p:sp>
      <p:pic>
        <p:nvPicPr>
          <p:cNvPr id="8" name="Image 0" descr="preencoded.png">    </p:cNvPr>
          <p:cNvPicPr>
            <a:picLocks noChangeAspect="1"/>
          </p:cNvPicPr>
          <p:nvPr/>
        </p:nvPicPr>
        <p:blipFill>
          <a:blip r:embed="rId1"/>
          <a:stretch>
            <a:fillRect/>
          </a:stretch>
        </p:blipFill>
        <p:spPr>
          <a:xfrm>
            <a:off x="7599521" y="1172051"/>
            <a:ext cx="6244709" cy="58853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06730" y="513755"/>
            <a:ext cx="3675698" cy="452438"/>
          </a:xfrm>
          <a:prstGeom prst="rect">
            <a:avLst/>
          </a:prstGeom>
          <a:noFill/>
          <a:ln/>
        </p:spPr>
        <p:txBody>
          <a:bodyPr wrap="none" lIns="0" tIns="0" rIns="0" bIns="0" rtlCol="0" anchor="t"/>
          <a:lstStyle/>
          <a:p>
            <a:pPr indent="0" marL="0">
              <a:lnSpc>
                <a:spcPts val="3550"/>
              </a:lnSpc>
              <a:buNone/>
            </a:pPr>
            <a:r>
              <a:rPr lang="en-US" sz="2850" dirty="0">
                <a:solidFill>
                  <a:srgbClr val="5C4E3D"/>
                </a:solidFill>
                <a:latin typeface="Libre Baskerville" pitchFamily="34" charset="0"/>
                <a:ea typeface="Libre Baskerville" pitchFamily="34" charset="-122"/>
                <a:cs typeface="Libre Baskerville" pitchFamily="34" charset="-120"/>
              </a:rPr>
              <a:t>Address Translation</a:t>
            </a:r>
            <a:endParaRPr lang="en-US" sz="2850" dirty="0"/>
          </a:p>
        </p:txBody>
      </p:sp>
      <p:sp>
        <p:nvSpPr>
          <p:cNvPr id="3" name="Text 1"/>
          <p:cNvSpPr/>
          <p:nvPr/>
        </p:nvSpPr>
        <p:spPr>
          <a:xfrm>
            <a:off x="506730" y="1255752"/>
            <a:ext cx="13616940" cy="231577"/>
          </a:xfrm>
          <a:prstGeom prst="rect">
            <a:avLst/>
          </a:prstGeom>
          <a:noFill/>
          <a:ln/>
        </p:spPr>
        <p:txBody>
          <a:bodyPr wrap="none" lIns="0" tIns="0" rIns="0" bIns="0" rtlCol="0" anchor="t"/>
          <a:lstStyle/>
          <a:p>
            <a:pPr indent="0" marL="0">
              <a:lnSpc>
                <a:spcPts val="1800"/>
              </a:lnSpc>
              <a:buNone/>
            </a:pPr>
            <a:r>
              <a:rPr lang="en-US" sz="1100" dirty="0">
                <a:solidFill>
                  <a:srgbClr val="454240"/>
                </a:solidFill>
                <a:latin typeface="DM Sans" pitchFamily="34" charset="0"/>
                <a:ea typeface="DM Sans" pitchFamily="34" charset="-122"/>
                <a:cs typeface="DM Sans" pitchFamily="34" charset="-120"/>
              </a:rPr>
              <a:t>Divide the logical address :</a:t>
            </a:r>
            <a:endParaRPr lang="en-US" sz="1100" dirty="0"/>
          </a:p>
        </p:txBody>
      </p:sp>
      <p:sp>
        <p:nvSpPr>
          <p:cNvPr id="4" name="Text 2"/>
          <p:cNvSpPr/>
          <p:nvPr/>
        </p:nvSpPr>
        <p:spPr>
          <a:xfrm>
            <a:off x="506730" y="1650206"/>
            <a:ext cx="13616940" cy="231577"/>
          </a:xfrm>
          <a:prstGeom prst="rect">
            <a:avLst/>
          </a:prstGeom>
          <a:noFill/>
          <a:ln/>
        </p:spPr>
        <p:txBody>
          <a:bodyPr wrap="none" lIns="0" tIns="0" rIns="0" bIns="0" rtlCol="0" anchor="t"/>
          <a:lstStyle/>
          <a:p>
            <a:pPr indent="0" marL="0">
              <a:lnSpc>
                <a:spcPts val="1800"/>
              </a:lnSpc>
              <a:buNone/>
            </a:pPr>
            <a:r>
              <a:rPr lang="en-US" sz="1100" dirty="0">
                <a:solidFill>
                  <a:srgbClr val="454240"/>
                </a:solidFill>
                <a:latin typeface="DM Sans" pitchFamily="34" charset="0"/>
                <a:ea typeface="DM Sans" pitchFamily="34" charset="-122"/>
                <a:cs typeface="DM Sans" pitchFamily="34" charset="-120"/>
              </a:rPr>
              <a:t>The 32-bit logical address consists of a page number and a page offset. Since the page size is 4 KB, the page offset is 12 bits (because 2 12 = 4096 2 12 =4096 bytes = 4 KB).</a:t>
            </a:r>
            <a:endParaRPr lang="en-US" sz="1100" dirty="0"/>
          </a:p>
        </p:txBody>
      </p:sp>
      <p:sp>
        <p:nvSpPr>
          <p:cNvPr id="5" name="Text 3"/>
          <p:cNvSpPr/>
          <p:nvPr/>
        </p:nvSpPr>
        <p:spPr>
          <a:xfrm>
            <a:off x="506730" y="2044660"/>
            <a:ext cx="13616940" cy="23157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54240"/>
                </a:solidFill>
                <a:latin typeface="DM Sans" pitchFamily="34" charset="0"/>
                <a:ea typeface="DM Sans" pitchFamily="34" charset="-122"/>
                <a:cs typeface="DM Sans" pitchFamily="34" charset="-120"/>
              </a:rPr>
              <a:t>12-bit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page offset</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a:t>
            </a:r>
            <a:endParaRPr lang="en-US" sz="1100" dirty="0"/>
          </a:p>
        </p:txBody>
      </p:sp>
      <p:sp>
        <p:nvSpPr>
          <p:cNvPr id="6" name="Text 4"/>
          <p:cNvSpPr/>
          <p:nvPr/>
        </p:nvSpPr>
        <p:spPr>
          <a:xfrm>
            <a:off x="506730" y="2326838"/>
            <a:ext cx="13616940" cy="23157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54240"/>
                </a:solidFill>
                <a:latin typeface="DM Sans" pitchFamily="34" charset="0"/>
                <a:ea typeface="DM Sans" pitchFamily="34" charset="-122"/>
                <a:cs typeface="DM Sans" pitchFamily="34" charset="-120"/>
              </a:rPr>
              <a:t>20-bit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page number</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(split into 10-bit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outer index</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and 10-bit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inner index</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a:t>
            </a:r>
            <a:endParaRPr lang="en-US" sz="1100" dirty="0"/>
          </a:p>
        </p:txBody>
      </p:sp>
      <p:pic>
        <p:nvPicPr>
          <p:cNvPr id="7" name="Image 0" descr="preencoded.png">    </p:cNvPr>
          <p:cNvPicPr>
            <a:picLocks noChangeAspect="1"/>
          </p:cNvPicPr>
          <p:nvPr/>
        </p:nvPicPr>
        <p:blipFill>
          <a:blip r:embed="rId1"/>
          <a:stretch>
            <a:fillRect/>
          </a:stretch>
        </p:blipFill>
        <p:spPr>
          <a:xfrm>
            <a:off x="5306378" y="2721293"/>
            <a:ext cx="4017645" cy="1094899"/>
          </a:xfrm>
          <a:prstGeom prst="rect">
            <a:avLst/>
          </a:prstGeom>
        </p:spPr>
      </p:pic>
      <p:sp>
        <p:nvSpPr>
          <p:cNvPr id="8" name="Text 5"/>
          <p:cNvSpPr/>
          <p:nvPr/>
        </p:nvSpPr>
        <p:spPr>
          <a:xfrm>
            <a:off x="506730" y="3979069"/>
            <a:ext cx="13616940" cy="23157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54240"/>
                </a:solidFill>
                <a:latin typeface="DM Sans" pitchFamily="34" charset="0"/>
                <a:ea typeface="DM Sans" pitchFamily="34" charset="-122"/>
                <a:cs typeface="DM Sans" pitchFamily="34" charset="-120"/>
              </a:rPr>
              <a:t>Use the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outer page table</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(indexed by the outer index) to find the address of the inner page table.</a:t>
            </a:r>
            <a:endParaRPr lang="en-US" sz="1100" dirty="0"/>
          </a:p>
        </p:txBody>
      </p:sp>
      <p:sp>
        <p:nvSpPr>
          <p:cNvPr id="9" name="Text 6"/>
          <p:cNvSpPr/>
          <p:nvPr/>
        </p:nvSpPr>
        <p:spPr>
          <a:xfrm>
            <a:off x="506730" y="4261247"/>
            <a:ext cx="13616940" cy="23157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54240"/>
                </a:solidFill>
                <a:latin typeface="DM Sans" pitchFamily="34" charset="0"/>
                <a:ea typeface="DM Sans" pitchFamily="34" charset="-122"/>
                <a:cs typeface="DM Sans" pitchFamily="34" charset="-120"/>
              </a:rPr>
              <a:t>Use the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inner page table</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(indexed by the inner index) to find the physical frame number.</a:t>
            </a:r>
            <a:endParaRPr lang="en-US" sz="1100" dirty="0"/>
          </a:p>
        </p:txBody>
      </p:sp>
      <p:sp>
        <p:nvSpPr>
          <p:cNvPr id="10" name="Text 7"/>
          <p:cNvSpPr/>
          <p:nvPr/>
        </p:nvSpPr>
        <p:spPr>
          <a:xfrm>
            <a:off x="506730" y="4543425"/>
            <a:ext cx="13616940" cy="23157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54240"/>
                </a:solidFill>
                <a:latin typeface="DM Sans" pitchFamily="34" charset="0"/>
                <a:ea typeface="DM Sans" pitchFamily="34" charset="-122"/>
                <a:cs typeface="DM Sans" pitchFamily="34" charset="-120"/>
              </a:rPr>
              <a:t>Combine the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frame number</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and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page offset</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 to get the </a:t>
            </a:r>
            <a:pPr algn="l" indent="0" marL="0">
              <a:lnSpc>
                <a:spcPts val="1800"/>
              </a:lnSpc>
              <a:buNone/>
            </a:pPr>
            <a:r>
              <a:rPr lang="en-US" sz="1100" b="1" dirty="0">
                <a:solidFill>
                  <a:srgbClr val="454240"/>
                </a:solidFill>
                <a:latin typeface="DM Sans" pitchFamily="34" charset="0"/>
                <a:ea typeface="DM Sans" pitchFamily="34" charset="-122"/>
                <a:cs typeface="DM Sans" pitchFamily="34" charset="-120"/>
              </a:rPr>
              <a:t>physical address</a:t>
            </a:r>
            <a:pPr algn="l" indent="0" marL="0">
              <a:lnSpc>
                <a:spcPts val="1800"/>
              </a:lnSpc>
              <a:buNone/>
            </a:pPr>
            <a:r>
              <a:rPr lang="en-US" sz="1100" dirty="0">
                <a:solidFill>
                  <a:srgbClr val="454240"/>
                </a:solidFill>
                <a:latin typeface="DM Sans" pitchFamily="34" charset="0"/>
                <a:ea typeface="DM Sans" pitchFamily="34" charset="-122"/>
                <a:cs typeface="DM Sans" pitchFamily="34" charset="-120"/>
              </a:rPr>
              <a:t>.</a:t>
            </a:r>
            <a:endParaRPr lang="en-US" sz="1100" dirty="0"/>
          </a:p>
        </p:txBody>
      </p:sp>
      <p:pic>
        <p:nvPicPr>
          <p:cNvPr id="11" name="Image 1" descr="preencoded.png">    </p:cNvPr>
          <p:cNvPicPr>
            <a:picLocks noChangeAspect="1"/>
          </p:cNvPicPr>
          <p:nvPr/>
        </p:nvPicPr>
        <p:blipFill>
          <a:blip r:embed="rId2"/>
          <a:stretch>
            <a:fillRect/>
          </a:stretch>
        </p:blipFill>
        <p:spPr>
          <a:xfrm>
            <a:off x="4098250" y="4937879"/>
            <a:ext cx="6433780" cy="27779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629483" y="495776"/>
            <a:ext cx="4735473" cy="562094"/>
          </a:xfrm>
          <a:prstGeom prst="rect">
            <a:avLst/>
          </a:prstGeom>
          <a:noFill/>
          <a:ln/>
        </p:spPr>
        <p:txBody>
          <a:bodyPr wrap="none" lIns="0" tIns="0" rIns="0" bIns="0" rtlCol="0" anchor="t"/>
          <a:lstStyle/>
          <a:p>
            <a:pPr indent="0" marL="0">
              <a:lnSpc>
                <a:spcPts val="4400"/>
              </a:lnSpc>
              <a:buNone/>
            </a:pPr>
            <a:r>
              <a:rPr lang="en-US" sz="3500" dirty="0">
                <a:solidFill>
                  <a:srgbClr val="5C4E3D"/>
                </a:solidFill>
                <a:latin typeface="Libre Baskerville" pitchFamily="34" charset="0"/>
                <a:ea typeface="Libre Baskerville" pitchFamily="34" charset="-122"/>
                <a:cs typeface="Libre Baskerville" pitchFamily="34" charset="-120"/>
              </a:rPr>
              <a:t>b. Hashed page table</a:t>
            </a:r>
            <a:endParaRPr lang="en-US" sz="3500" dirty="0"/>
          </a:p>
        </p:txBody>
      </p:sp>
      <p:sp>
        <p:nvSpPr>
          <p:cNvPr id="3" name="Text 1"/>
          <p:cNvSpPr/>
          <p:nvPr/>
        </p:nvSpPr>
        <p:spPr>
          <a:xfrm>
            <a:off x="629483" y="1417558"/>
            <a:ext cx="13371433" cy="287774"/>
          </a:xfrm>
          <a:prstGeom prst="rect">
            <a:avLst/>
          </a:prstGeom>
          <a:noFill/>
          <a:ln/>
        </p:spPr>
        <p:txBody>
          <a:bodyPr wrap="none" lIns="0" tIns="0" rIns="0" bIns="0" rtlCol="0" anchor="t"/>
          <a:lstStyle/>
          <a:p>
            <a:pPr indent="0" marL="0">
              <a:lnSpc>
                <a:spcPts val="2250"/>
              </a:lnSpc>
              <a:buNone/>
            </a:pPr>
            <a:r>
              <a:rPr lang="en-US" sz="1400" dirty="0">
                <a:solidFill>
                  <a:srgbClr val="454240"/>
                </a:solidFill>
                <a:latin typeface="DM Sans" pitchFamily="34" charset="0"/>
                <a:ea typeface="DM Sans" pitchFamily="34" charset="-122"/>
                <a:cs typeface="DM Sans" pitchFamily="34" charset="-120"/>
              </a:rPr>
              <a:t>is used to handle address spaces that are larger than 32 bits.</a:t>
            </a:r>
            <a:endParaRPr lang="en-US" sz="1400" dirty="0"/>
          </a:p>
        </p:txBody>
      </p:sp>
      <p:sp>
        <p:nvSpPr>
          <p:cNvPr id="4" name="Text 2"/>
          <p:cNvSpPr/>
          <p:nvPr/>
        </p:nvSpPr>
        <p:spPr>
          <a:xfrm>
            <a:off x="629483" y="1907619"/>
            <a:ext cx="13371433" cy="287774"/>
          </a:xfrm>
          <a:prstGeom prst="rect">
            <a:avLst/>
          </a:prstGeom>
          <a:noFill/>
          <a:ln/>
        </p:spPr>
        <p:txBody>
          <a:bodyPr wrap="none" lIns="0" tIns="0" rIns="0" bIns="0" rtlCol="0" anchor="t"/>
          <a:lstStyle/>
          <a:p>
            <a:pPr indent="0" marL="0">
              <a:lnSpc>
                <a:spcPts val="2250"/>
              </a:lnSpc>
              <a:buNone/>
            </a:pPr>
            <a:r>
              <a:rPr lang="en-US" sz="1400" dirty="0">
                <a:solidFill>
                  <a:srgbClr val="454240"/>
                </a:solidFill>
                <a:latin typeface="DM Sans" pitchFamily="34" charset="0"/>
                <a:ea typeface="DM Sans" pitchFamily="34" charset="-122"/>
                <a:cs typeface="DM Sans" pitchFamily="34" charset="-120"/>
              </a:rPr>
              <a:t>Maps virtual pages to physical frames using a hash table.</a:t>
            </a:r>
            <a:endParaRPr lang="en-US" sz="1400" dirty="0"/>
          </a:p>
        </p:txBody>
      </p:sp>
      <p:sp>
        <p:nvSpPr>
          <p:cNvPr id="5" name="Text 3"/>
          <p:cNvSpPr/>
          <p:nvPr/>
        </p:nvSpPr>
        <p:spPr>
          <a:xfrm>
            <a:off x="629483" y="2397681"/>
            <a:ext cx="13371433" cy="287774"/>
          </a:xfrm>
          <a:prstGeom prst="rect">
            <a:avLst/>
          </a:prstGeom>
          <a:noFill/>
          <a:ln/>
        </p:spPr>
        <p:txBody>
          <a:bodyPr wrap="none" lIns="0" tIns="0" rIns="0" bIns="0" rtlCol="0" anchor="t"/>
          <a:lstStyle/>
          <a:p>
            <a:pPr algn="l" marL="342900" indent="-342900">
              <a:lnSpc>
                <a:spcPts val="2250"/>
              </a:lnSpc>
              <a:buSzPct val="100000"/>
              <a:buFont typeface="+mj-lt"/>
              <a:buAutoNum type="arabicPeriod" startAt="1"/>
            </a:pPr>
            <a:r>
              <a:rPr lang="en-US" sz="1400" b="1" dirty="0">
                <a:solidFill>
                  <a:srgbClr val="454240"/>
                </a:solidFill>
                <a:latin typeface="DM Sans" pitchFamily="34" charset="0"/>
                <a:ea typeface="DM Sans" pitchFamily="34" charset="-122"/>
                <a:cs typeface="DM Sans" pitchFamily="34" charset="-120"/>
              </a:rPr>
              <a:t>Hashing Mechanism</a:t>
            </a:r>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a:t>
            </a:r>
            <a:endParaRPr lang="en-US" sz="1400" dirty="0"/>
          </a:p>
        </p:txBody>
      </p:sp>
      <p:sp>
        <p:nvSpPr>
          <p:cNvPr id="6" name="Text 4"/>
          <p:cNvSpPr/>
          <p:nvPr/>
        </p:nvSpPr>
        <p:spPr>
          <a:xfrm>
            <a:off x="629483" y="2748320"/>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Virtual Page Number (VPN) from the virtual address is hashed into the hash table.</a:t>
            </a:r>
            <a:endParaRPr lang="en-US" sz="1400" dirty="0"/>
          </a:p>
        </p:txBody>
      </p:sp>
      <p:sp>
        <p:nvSpPr>
          <p:cNvPr id="7" name="Text 5"/>
          <p:cNvSpPr/>
          <p:nvPr/>
        </p:nvSpPr>
        <p:spPr>
          <a:xfrm>
            <a:off x="629483" y="3098959"/>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The VPN excludes the page offset bits.</a:t>
            </a:r>
            <a:endParaRPr lang="en-US" sz="1400" dirty="0"/>
          </a:p>
        </p:txBody>
      </p:sp>
      <p:sp>
        <p:nvSpPr>
          <p:cNvPr id="8" name="Text 6"/>
          <p:cNvSpPr/>
          <p:nvPr/>
        </p:nvSpPr>
        <p:spPr>
          <a:xfrm>
            <a:off x="629483" y="3449598"/>
            <a:ext cx="13371433" cy="287774"/>
          </a:xfrm>
          <a:prstGeom prst="rect">
            <a:avLst/>
          </a:prstGeom>
          <a:noFill/>
          <a:ln/>
        </p:spPr>
        <p:txBody>
          <a:bodyPr wrap="none" lIns="0" tIns="0" rIns="0" bIns="0" rtlCol="0" anchor="t"/>
          <a:lstStyle/>
          <a:p>
            <a:pPr algn="l" marL="342900" indent="-342900">
              <a:lnSpc>
                <a:spcPts val="2250"/>
              </a:lnSpc>
              <a:buSzPct val="100000"/>
              <a:buFont typeface="+mj-lt"/>
              <a:buAutoNum type="arabicPeriod" startAt="2"/>
            </a:pPr>
            <a:r>
              <a:rPr lang="en-US" sz="1400" b="1" dirty="0">
                <a:solidFill>
                  <a:srgbClr val="454240"/>
                </a:solidFill>
                <a:latin typeface="DM Sans" pitchFamily="34" charset="0"/>
                <a:ea typeface="DM Sans" pitchFamily="34" charset="-122"/>
                <a:cs typeface="DM Sans" pitchFamily="34" charset="-120"/>
              </a:rPr>
              <a:t>Collision Handling</a:t>
            </a:r>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a:t>
            </a:r>
            <a:endParaRPr lang="en-US" sz="1400" dirty="0"/>
          </a:p>
        </p:txBody>
      </p:sp>
      <p:sp>
        <p:nvSpPr>
          <p:cNvPr id="9" name="Text 7"/>
          <p:cNvSpPr/>
          <p:nvPr/>
        </p:nvSpPr>
        <p:spPr>
          <a:xfrm>
            <a:off x="629483" y="3800237"/>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A linked list is used for entries hashing to the same location in the table.</a:t>
            </a:r>
            <a:endParaRPr lang="en-US" sz="1400" dirty="0"/>
          </a:p>
        </p:txBody>
      </p:sp>
      <p:sp>
        <p:nvSpPr>
          <p:cNvPr id="10" name="Text 8"/>
          <p:cNvSpPr/>
          <p:nvPr/>
        </p:nvSpPr>
        <p:spPr>
          <a:xfrm>
            <a:off x="629483" y="4150876"/>
            <a:ext cx="13371433" cy="287774"/>
          </a:xfrm>
          <a:prstGeom prst="rect">
            <a:avLst/>
          </a:prstGeom>
          <a:noFill/>
          <a:ln/>
        </p:spPr>
        <p:txBody>
          <a:bodyPr wrap="none" lIns="0" tIns="0" rIns="0" bIns="0" rtlCol="0" anchor="t"/>
          <a:lstStyle/>
          <a:p>
            <a:pPr algn="l" marL="342900" indent="-342900">
              <a:lnSpc>
                <a:spcPts val="2250"/>
              </a:lnSpc>
              <a:buSzPct val="100000"/>
              <a:buFont typeface="+mj-lt"/>
              <a:buAutoNum type="arabicPeriod" startAt="3"/>
            </a:pPr>
            <a:r>
              <a:rPr lang="en-US" sz="1400" b="1" dirty="0">
                <a:solidFill>
                  <a:srgbClr val="454240"/>
                </a:solidFill>
                <a:latin typeface="DM Sans" pitchFamily="34" charset="0"/>
                <a:ea typeface="DM Sans" pitchFamily="34" charset="-122"/>
                <a:cs typeface="DM Sans" pitchFamily="34" charset="-120"/>
              </a:rPr>
              <a:t>Fields in Hash Table Entry</a:t>
            </a:r>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a:t>
            </a:r>
            <a:endParaRPr lang="en-US" sz="1400" dirty="0"/>
          </a:p>
        </p:txBody>
      </p:sp>
      <p:sp>
        <p:nvSpPr>
          <p:cNvPr id="11" name="Text 9"/>
          <p:cNvSpPr/>
          <p:nvPr/>
        </p:nvSpPr>
        <p:spPr>
          <a:xfrm>
            <a:off x="629483" y="4501515"/>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b="1" dirty="0">
                <a:solidFill>
                  <a:srgbClr val="454240"/>
                </a:solidFill>
                <a:latin typeface="DM Sans" pitchFamily="34" charset="0"/>
                <a:ea typeface="DM Sans" pitchFamily="34" charset="-122"/>
                <a:cs typeface="DM Sans" pitchFamily="34" charset="-120"/>
              </a:rPr>
              <a:t>Field 1</a:t>
            </a:r>
            <a:pPr algn="l" lvl="1" indent="0" marL="0">
              <a:lnSpc>
                <a:spcPts val="2250"/>
              </a:lnSpc>
              <a:buNone/>
            </a:pPr>
            <a:r>
              <a:rPr lang="en-US" sz="1400" dirty="0">
                <a:solidFill>
                  <a:srgbClr val="454240"/>
                </a:solidFill>
                <a:latin typeface="DM Sans" pitchFamily="34" charset="0"/>
                <a:ea typeface="DM Sans" pitchFamily="34" charset="-122"/>
                <a:cs typeface="DM Sans" pitchFamily="34" charset="-120"/>
              </a:rPr>
              <a:t>: Virtual Page Number (hash value).</a:t>
            </a:r>
            <a:endParaRPr lang="en-US" sz="1400" dirty="0"/>
          </a:p>
        </p:txBody>
      </p:sp>
      <p:sp>
        <p:nvSpPr>
          <p:cNvPr id="12" name="Text 10"/>
          <p:cNvSpPr/>
          <p:nvPr/>
        </p:nvSpPr>
        <p:spPr>
          <a:xfrm>
            <a:off x="629483" y="4852154"/>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b="1" dirty="0">
                <a:solidFill>
                  <a:srgbClr val="454240"/>
                </a:solidFill>
                <a:latin typeface="DM Sans" pitchFamily="34" charset="0"/>
                <a:ea typeface="DM Sans" pitchFamily="34" charset="-122"/>
                <a:cs typeface="DM Sans" pitchFamily="34" charset="-120"/>
              </a:rPr>
              <a:t>Field 2</a:t>
            </a:r>
            <a:pPr algn="l" lvl="1" indent="0" marL="0">
              <a:lnSpc>
                <a:spcPts val="2250"/>
              </a:lnSpc>
              <a:buNone/>
            </a:pPr>
            <a:r>
              <a:rPr lang="en-US" sz="1400" dirty="0">
                <a:solidFill>
                  <a:srgbClr val="454240"/>
                </a:solidFill>
                <a:latin typeface="DM Sans" pitchFamily="34" charset="0"/>
                <a:ea typeface="DM Sans" pitchFamily="34" charset="-122"/>
                <a:cs typeface="DM Sans" pitchFamily="34" charset="-120"/>
              </a:rPr>
              <a:t>: Mapped page frame number (physical frame).</a:t>
            </a:r>
            <a:endParaRPr lang="en-US" sz="1400" dirty="0"/>
          </a:p>
        </p:txBody>
      </p:sp>
      <p:sp>
        <p:nvSpPr>
          <p:cNvPr id="13" name="Text 11"/>
          <p:cNvSpPr/>
          <p:nvPr/>
        </p:nvSpPr>
        <p:spPr>
          <a:xfrm>
            <a:off x="629483" y="5202793"/>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b="1" dirty="0">
                <a:solidFill>
                  <a:srgbClr val="454240"/>
                </a:solidFill>
                <a:latin typeface="DM Sans" pitchFamily="34" charset="0"/>
                <a:ea typeface="DM Sans" pitchFamily="34" charset="-122"/>
                <a:cs typeface="DM Sans" pitchFamily="34" charset="-120"/>
              </a:rPr>
              <a:t>Field 3</a:t>
            </a:r>
            <a:pPr algn="l" lvl="1" indent="0" marL="0">
              <a:lnSpc>
                <a:spcPts val="2250"/>
              </a:lnSpc>
              <a:buNone/>
            </a:pPr>
            <a:r>
              <a:rPr lang="en-US" sz="1400" dirty="0">
                <a:solidFill>
                  <a:srgbClr val="454240"/>
                </a:solidFill>
                <a:latin typeface="DM Sans" pitchFamily="34" charset="0"/>
                <a:ea typeface="DM Sans" pitchFamily="34" charset="-122"/>
                <a:cs typeface="DM Sans" pitchFamily="34" charset="-120"/>
              </a:rPr>
              <a:t>: Pointer to the next element in the linked list.</a:t>
            </a:r>
            <a:endParaRPr lang="en-US" sz="1400" dirty="0"/>
          </a:p>
        </p:txBody>
      </p:sp>
      <p:sp>
        <p:nvSpPr>
          <p:cNvPr id="14" name="Text 12"/>
          <p:cNvSpPr/>
          <p:nvPr/>
        </p:nvSpPr>
        <p:spPr>
          <a:xfrm>
            <a:off x="629483" y="5553432"/>
            <a:ext cx="13371433" cy="287774"/>
          </a:xfrm>
          <a:prstGeom prst="rect">
            <a:avLst/>
          </a:prstGeom>
          <a:noFill/>
          <a:ln/>
        </p:spPr>
        <p:txBody>
          <a:bodyPr wrap="none" lIns="0" tIns="0" rIns="0" bIns="0" rtlCol="0" anchor="t"/>
          <a:lstStyle/>
          <a:p>
            <a:pPr algn="l" marL="342900" indent="-342900">
              <a:lnSpc>
                <a:spcPts val="2250"/>
              </a:lnSpc>
              <a:buSzPct val="100000"/>
              <a:buFont typeface="+mj-lt"/>
              <a:buAutoNum type="arabicPeriod" startAt="4"/>
            </a:pPr>
            <a:r>
              <a:rPr lang="en-US" sz="1400" b="1" dirty="0">
                <a:solidFill>
                  <a:srgbClr val="454240"/>
                </a:solidFill>
                <a:latin typeface="DM Sans" pitchFamily="34" charset="0"/>
                <a:ea typeface="DM Sans" pitchFamily="34" charset="-122"/>
                <a:cs typeface="DM Sans" pitchFamily="34" charset="-120"/>
              </a:rPr>
              <a:t>Translation Process</a:t>
            </a:r>
            <a:pPr algn="l" indent="0" marL="0">
              <a:lnSpc>
                <a:spcPts val="2250"/>
              </a:lnSpc>
              <a:buNone/>
            </a:pPr>
            <a:r>
              <a:rPr lang="en-US" sz="1400" dirty="0">
                <a:solidFill>
                  <a:srgbClr val="454240"/>
                </a:solidFill>
                <a:latin typeface="DM Sans" pitchFamily="34" charset="0"/>
                <a:ea typeface="DM Sans" pitchFamily="34" charset="-122"/>
                <a:cs typeface="DM Sans" pitchFamily="34" charset="-120"/>
              </a:rPr>
              <a:t>:</a:t>
            </a:r>
            <a:endParaRPr lang="en-US" sz="1400" dirty="0"/>
          </a:p>
        </p:txBody>
      </p:sp>
      <p:sp>
        <p:nvSpPr>
          <p:cNvPr id="15" name="Text 13"/>
          <p:cNvSpPr/>
          <p:nvPr/>
        </p:nvSpPr>
        <p:spPr>
          <a:xfrm>
            <a:off x="629483" y="5904071"/>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VPN is hashed to find the linked list in the hash table.</a:t>
            </a:r>
            <a:endParaRPr lang="en-US" sz="1400" dirty="0"/>
          </a:p>
        </p:txBody>
      </p:sp>
      <p:sp>
        <p:nvSpPr>
          <p:cNvPr id="16" name="Text 14"/>
          <p:cNvSpPr/>
          <p:nvPr/>
        </p:nvSpPr>
        <p:spPr>
          <a:xfrm>
            <a:off x="629483" y="6254710"/>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Compare VPN with Field 1 in the first element of the linked list.</a:t>
            </a:r>
            <a:endParaRPr lang="en-US" sz="1400" dirty="0"/>
          </a:p>
        </p:txBody>
      </p:sp>
      <p:sp>
        <p:nvSpPr>
          <p:cNvPr id="17" name="Text 15"/>
          <p:cNvSpPr/>
          <p:nvPr/>
        </p:nvSpPr>
        <p:spPr>
          <a:xfrm>
            <a:off x="629483" y="6605349"/>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On match, use Field 2 (page frame) to form the physical address.</a:t>
            </a:r>
            <a:endParaRPr lang="en-US" sz="1400" dirty="0"/>
          </a:p>
        </p:txBody>
      </p:sp>
      <p:sp>
        <p:nvSpPr>
          <p:cNvPr id="18" name="Text 16"/>
          <p:cNvSpPr/>
          <p:nvPr/>
        </p:nvSpPr>
        <p:spPr>
          <a:xfrm>
            <a:off x="629483" y="6955988"/>
            <a:ext cx="13371433" cy="287774"/>
          </a:xfrm>
          <a:prstGeom prst="rect">
            <a:avLst/>
          </a:prstGeom>
          <a:noFill/>
          <a:ln/>
        </p:spPr>
        <p:txBody>
          <a:bodyPr wrap="none" lIns="0" tIns="0" rIns="0" bIns="0" rtlCol="0" anchor="t"/>
          <a:lstStyle/>
          <a:p>
            <a:pPr algn="l" lvl="1" marL="685800" indent="-342900">
              <a:lnSpc>
                <a:spcPts val="2250"/>
              </a:lnSpc>
              <a:buSzPct val="100000"/>
              <a:buChar char="•"/>
            </a:pPr>
            <a:r>
              <a:rPr lang="en-US" sz="1400" dirty="0">
                <a:solidFill>
                  <a:srgbClr val="454240"/>
                </a:solidFill>
                <a:latin typeface="DM Sans" pitchFamily="34" charset="0"/>
                <a:ea typeface="DM Sans" pitchFamily="34" charset="-122"/>
                <a:cs typeface="DM Sans" pitchFamily="34" charset="-120"/>
              </a:rPr>
              <a:t>If no match, continue traversing the linked list.</a:t>
            </a:r>
            <a:endParaRPr lang="en-US" sz="1400" dirty="0"/>
          </a:p>
        </p:txBody>
      </p:sp>
      <p:sp>
        <p:nvSpPr>
          <p:cNvPr id="19" name="Text 17"/>
          <p:cNvSpPr/>
          <p:nvPr/>
        </p:nvSpPr>
        <p:spPr>
          <a:xfrm>
            <a:off x="629483" y="7446050"/>
            <a:ext cx="13371433" cy="287774"/>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685324"/>
            <a:ext cx="5670590" cy="708779"/>
          </a:xfrm>
          <a:prstGeom prst="rect">
            <a:avLst/>
          </a:prstGeom>
          <a:noFill/>
          <a:ln/>
        </p:spPr>
        <p:txBody>
          <a:bodyPr wrap="none" lIns="0" tIns="0" rIns="0" bIns="0" rtlCol="0" anchor="t"/>
          <a:lstStyle/>
          <a:p>
            <a:pPr indent="0" marL="0">
              <a:lnSpc>
                <a:spcPts val="5550"/>
              </a:lnSpc>
              <a:buNone/>
            </a:pPr>
            <a:endParaRPr lang="en-US" sz="4450" dirty="0"/>
          </a:p>
        </p:txBody>
      </p:sp>
      <p:pic>
        <p:nvPicPr>
          <p:cNvPr id="3" name="Image 0" descr="preencoded.png">    </p:cNvPr>
          <p:cNvPicPr>
            <a:picLocks noChangeAspect="1"/>
          </p:cNvPicPr>
          <p:nvPr/>
        </p:nvPicPr>
        <p:blipFill>
          <a:blip r:embed="rId1"/>
          <a:stretch>
            <a:fillRect/>
          </a:stretch>
        </p:blipFill>
        <p:spPr>
          <a:xfrm>
            <a:off x="2293501" y="1847731"/>
            <a:ext cx="10043398" cy="5078373"/>
          </a:xfrm>
          <a:prstGeom prst="rect">
            <a:avLst/>
          </a:prstGeom>
        </p:spPr>
      </p:pic>
      <p:sp>
        <p:nvSpPr>
          <p:cNvPr id="4" name="Text 1"/>
          <p:cNvSpPr/>
          <p:nvPr/>
        </p:nvSpPr>
        <p:spPr>
          <a:xfrm>
            <a:off x="793790" y="7181255"/>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244482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Conclusion</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In conclusion, memory organization plays a crucial role in efficient system performance. The division between user space and kernel space ensures that user programs operate in isolation from the operating system, maintaining system stability and security. Page tables are essential for managing virtual memory, translating virtual addresses to physical memory. Sorting in page tables optimizes the memory access process, and the hardware implementation of page tables involves specialized memory management units (MMUs) for fast lookups. The three structures of page tables offer trade-offs in terms of memory usage and access speed, with the choice depending on the system's design and requirements.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0162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 Introduction</a:t>
            </a:r>
            <a:endParaRPr lang="en-US" sz="4450" dirty="0"/>
          </a:p>
        </p:txBody>
      </p:sp>
      <p:sp>
        <p:nvSpPr>
          <p:cNvPr id="4" name="Text 1"/>
          <p:cNvSpPr/>
          <p:nvPr/>
        </p:nvSpPr>
        <p:spPr>
          <a:xfrm>
            <a:off x="793790" y="355056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Efficient memory management optimizes system performance by dividing memory into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user space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and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kernel space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Page tables map virtual addresses to physical memory, ensuring process isolation and efficient allocation. This presentation covers memory organization, user/kernel space roles, and the function of page tables in memory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60878"/>
            <a:ext cx="7951708" cy="566976"/>
          </a:xfrm>
          <a:prstGeom prst="rect">
            <a:avLst/>
          </a:prstGeom>
          <a:noFill/>
          <a:ln/>
        </p:spPr>
        <p:txBody>
          <a:bodyPr wrap="none" lIns="0" tIns="0" rIns="0" bIns="0" rtlCol="0" anchor="t"/>
          <a:lstStyle/>
          <a:p>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1.</a:t>
            </a:r>
            <a:pPr algn="l" indent="0" marL="0">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 </a:t>
            </a:r>
            <a:pPr algn="l" indent="0" marL="0">
              <a:lnSpc>
                <a:spcPts val="4450"/>
              </a:lnSpc>
              <a:buNone/>
            </a:pPr>
            <a:r>
              <a:rPr lang="en-US" sz="3550" b="1" dirty="0">
                <a:solidFill>
                  <a:srgbClr val="5C4E3D"/>
                </a:solidFill>
                <a:latin typeface="Libre Baskerville" pitchFamily="34" charset="0"/>
                <a:ea typeface="Libre Baskerville" pitchFamily="34" charset="-122"/>
                <a:cs typeface="Libre Baskerville" pitchFamily="34" charset="-120"/>
              </a:rPr>
              <a:t>What is Memory Management?</a:t>
            </a:r>
            <a:endParaRPr lang="en-US" sz="3550" dirty="0"/>
          </a:p>
        </p:txBody>
      </p:sp>
      <p:sp>
        <p:nvSpPr>
          <p:cNvPr id="3" name="Text 1"/>
          <p:cNvSpPr/>
          <p:nvPr/>
        </p:nvSpPr>
        <p:spPr>
          <a:xfrm>
            <a:off x="793790" y="3083004"/>
            <a:ext cx="13042821" cy="2267545"/>
          </a:xfrm>
          <a:prstGeom prst="rect">
            <a:avLst/>
          </a:prstGeom>
          <a:noFill/>
          <a:ln/>
        </p:spPr>
        <p:txBody>
          <a:bodyPr wrap="square" lIns="0" tIns="0" rIns="0" bIns="0" rtlCol="0" anchor="t"/>
          <a:lstStyle/>
          <a:p>
            <a:pPr indent="0" marL="0">
              <a:lnSpc>
                <a:spcPts val="3550"/>
              </a:lnSpc>
              <a:buNone/>
            </a:pPr>
            <a:r>
              <a:rPr lang="en-US" sz="2200" dirty="0">
                <a:solidFill>
                  <a:srgbClr val="454240"/>
                </a:solidFill>
                <a:latin typeface="DM Sans" pitchFamily="34" charset="0"/>
                <a:ea typeface="DM Sans" pitchFamily="34" charset="-122"/>
                <a:cs typeface="DM Sans" pitchFamily="34" charset="-120"/>
              </a:rPr>
              <a:t>In a multiprogramming computer, the operating system</a:t>
            </a:r>
            <a:pPr indent="0" marL="0">
              <a:lnSpc>
                <a:spcPts val="3550"/>
              </a:lnSpc>
              <a:buNone/>
            </a:pPr>
            <a:r>
              <a:rPr lang="en-US" sz="2200" b="1" dirty="0">
                <a:solidFill>
                  <a:srgbClr val="454240"/>
                </a:solidFill>
                <a:latin typeface="DM Sans" pitchFamily="34" charset="0"/>
                <a:ea typeface="DM Sans" pitchFamily="34" charset="-122"/>
                <a:cs typeface="DM Sans" pitchFamily="34" charset="-120"/>
              </a:rPr>
              <a:t> </a:t>
            </a:r>
            <a:pPr indent="0" marL="0">
              <a:lnSpc>
                <a:spcPts val="3550"/>
              </a:lnSpc>
              <a:buNone/>
            </a:pPr>
            <a:r>
              <a:rPr lang="en-US" sz="2200" dirty="0">
                <a:solidFill>
                  <a:srgbClr val="454240"/>
                </a:solidFill>
                <a:latin typeface="DM Sans" pitchFamily="34" charset="0"/>
                <a:ea typeface="DM Sans" pitchFamily="34" charset="-122"/>
                <a:cs typeface="DM Sans" pitchFamily="34" charset="-120"/>
              </a:rPr>
              <a:t>resides in a part of memory, and the rest is used by multiple processes. The process of dividing memory among these processes is called </a:t>
            </a:r>
            <a:pPr indent="0" marL="0">
              <a:lnSpc>
                <a:spcPts val="3550"/>
              </a:lnSpc>
              <a:buNone/>
            </a:pPr>
            <a:r>
              <a:rPr lang="en-US" sz="2200" b="1" dirty="0">
                <a:solidFill>
                  <a:srgbClr val="454240"/>
                </a:solidFill>
                <a:latin typeface="DM Sans" pitchFamily="34" charset="0"/>
                <a:ea typeface="DM Sans" pitchFamily="34" charset="-122"/>
                <a:cs typeface="DM Sans" pitchFamily="34" charset="-120"/>
              </a:rPr>
              <a:t>Memory Management</a:t>
            </a:r>
            <a:pPr indent="0" marL="0">
              <a:lnSpc>
                <a:spcPts val="3550"/>
              </a:lnSpc>
              <a:buNone/>
            </a:pPr>
            <a:r>
              <a:rPr lang="en-US" sz="2200" dirty="0">
                <a:solidFill>
                  <a:srgbClr val="454240"/>
                </a:solidFill>
                <a:latin typeface="DM Sans" pitchFamily="34" charset="0"/>
                <a:ea typeface="DM Sans" pitchFamily="34" charset="-122"/>
                <a:cs typeface="DM Sans" pitchFamily="34" charset="-120"/>
              </a:rPr>
              <a:t>. It is a method used by the operating system to manage the interaction between main memory and disk during process execution. The main goal of memory management is to ensure efficient use of memory.</a:t>
            </a:r>
            <a:endParaRPr lang="en-US" sz="2200" dirty="0"/>
          </a:p>
        </p:txBody>
      </p:sp>
      <p:sp>
        <p:nvSpPr>
          <p:cNvPr id="4" name="Text 2"/>
          <p:cNvSpPr/>
          <p:nvPr/>
        </p:nvSpPr>
        <p:spPr>
          <a:xfrm>
            <a:off x="793790" y="5605701"/>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ref: </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Memory Management in Operating System - GeeksforGeeks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5216" y="610314"/>
            <a:ext cx="5822156" cy="692110"/>
          </a:xfrm>
          <a:prstGeom prst="rect">
            <a:avLst/>
          </a:prstGeom>
          <a:noFill/>
          <a:ln/>
        </p:spPr>
        <p:txBody>
          <a:bodyPr wrap="none" lIns="0" tIns="0" rIns="0" bIns="0" rtlCol="0" anchor="t"/>
          <a:lstStyle/>
          <a:p>
            <a:pPr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2. Levels of Memory</a:t>
            </a:r>
            <a:endParaRPr lang="en-US" sz="4350" dirty="0"/>
          </a:p>
        </p:txBody>
      </p:sp>
      <p:pic>
        <p:nvPicPr>
          <p:cNvPr id="3" name="Image 0" descr="preencoded.png">    </p:cNvPr>
          <p:cNvPicPr>
            <a:picLocks noChangeAspect="1"/>
          </p:cNvPicPr>
          <p:nvPr/>
        </p:nvPicPr>
        <p:blipFill>
          <a:blip r:embed="rId1"/>
          <a:stretch>
            <a:fillRect/>
          </a:stretch>
        </p:blipFill>
        <p:spPr>
          <a:xfrm>
            <a:off x="3235881" y="1745337"/>
            <a:ext cx="1618536" cy="1276112"/>
          </a:xfrm>
          <a:prstGeom prst="rect">
            <a:avLst/>
          </a:prstGeom>
        </p:spPr>
      </p:pic>
      <p:sp>
        <p:nvSpPr>
          <p:cNvPr id="4" name="Text 1"/>
          <p:cNvSpPr/>
          <p:nvPr/>
        </p:nvSpPr>
        <p:spPr>
          <a:xfrm>
            <a:off x="3983355" y="2320052"/>
            <a:ext cx="123468" cy="442913"/>
          </a:xfrm>
          <a:prstGeom prst="rect">
            <a:avLst/>
          </a:prstGeom>
          <a:noFill/>
          <a:ln/>
        </p:spPr>
        <p:txBody>
          <a:bodyPr wrap="none" lIns="0" tIns="0" rIns="0" bIns="0" rtlCol="0" anchor="t"/>
          <a:lstStyle/>
          <a:p>
            <a:pPr algn="ctr" indent="0" marL="0">
              <a:lnSpc>
                <a:spcPts val="3450"/>
              </a:lnSpc>
              <a:buNone/>
            </a:pPr>
            <a:r>
              <a:rPr lang="en-US" sz="2150" dirty="0">
                <a:solidFill>
                  <a:srgbClr val="454240"/>
                </a:solidFill>
                <a:latin typeface="Libre Baskerville" pitchFamily="34" charset="0"/>
                <a:ea typeface="Libre Baskerville" pitchFamily="34" charset="-122"/>
                <a:cs typeface="Libre Baskerville" pitchFamily="34" charset="-120"/>
              </a:rPr>
              <a:t>1</a:t>
            </a:r>
            <a:endParaRPr lang="en-US" sz="2150" dirty="0"/>
          </a:p>
        </p:txBody>
      </p:sp>
      <p:sp>
        <p:nvSpPr>
          <p:cNvPr id="5" name="Text 2"/>
          <p:cNvSpPr/>
          <p:nvPr/>
        </p:nvSpPr>
        <p:spPr>
          <a:xfrm>
            <a:off x="5075873" y="1966793"/>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Register</a:t>
            </a:r>
            <a:endParaRPr lang="en-US" sz="2150" dirty="0"/>
          </a:p>
        </p:txBody>
      </p:sp>
      <p:sp>
        <p:nvSpPr>
          <p:cNvPr id="6" name="Text 3"/>
          <p:cNvSpPr/>
          <p:nvPr/>
        </p:nvSpPr>
        <p:spPr>
          <a:xfrm>
            <a:off x="5075873" y="2445663"/>
            <a:ext cx="6734889" cy="354330"/>
          </a:xfrm>
          <a:prstGeom prst="rect">
            <a:avLst/>
          </a:prstGeom>
          <a:noFill/>
          <a:ln/>
        </p:spPr>
        <p:txBody>
          <a:bodyPr wrap="non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Fastest memory,smallest capacity, directly accessible by the CPU.</a:t>
            </a:r>
            <a:endParaRPr lang="en-US" sz="1700" dirty="0"/>
          </a:p>
        </p:txBody>
      </p:sp>
      <p:sp>
        <p:nvSpPr>
          <p:cNvPr id="7" name="Shape 4"/>
          <p:cNvSpPr/>
          <p:nvPr/>
        </p:nvSpPr>
        <p:spPr>
          <a:xfrm>
            <a:off x="4909780" y="3033832"/>
            <a:ext cx="8890040" cy="15240"/>
          </a:xfrm>
          <a:prstGeom prst="roundRect">
            <a:avLst>
              <a:gd name="adj" fmla="val 610422"/>
            </a:avLst>
          </a:prstGeom>
          <a:solidFill>
            <a:srgbClr val="DDD3BA"/>
          </a:solidFill>
          <a:ln/>
        </p:spPr>
      </p:sp>
      <p:pic>
        <p:nvPicPr>
          <p:cNvPr id="8" name="Image 1" descr="preencoded.png">    </p:cNvPr>
          <p:cNvPicPr>
            <a:picLocks noChangeAspect="1"/>
          </p:cNvPicPr>
          <p:nvPr/>
        </p:nvPicPr>
        <p:blipFill>
          <a:blip r:embed="rId2"/>
          <a:stretch>
            <a:fillRect/>
          </a:stretch>
        </p:blipFill>
        <p:spPr>
          <a:xfrm>
            <a:off x="2426494" y="3076813"/>
            <a:ext cx="3237190" cy="1276112"/>
          </a:xfrm>
          <a:prstGeom prst="rect">
            <a:avLst/>
          </a:prstGeom>
        </p:spPr>
      </p:pic>
      <p:sp>
        <p:nvSpPr>
          <p:cNvPr id="9" name="Text 5"/>
          <p:cNvSpPr/>
          <p:nvPr/>
        </p:nvSpPr>
        <p:spPr>
          <a:xfrm>
            <a:off x="3959662" y="3493413"/>
            <a:ext cx="170617" cy="442913"/>
          </a:xfrm>
          <a:prstGeom prst="rect">
            <a:avLst/>
          </a:prstGeom>
          <a:noFill/>
          <a:ln/>
        </p:spPr>
        <p:txBody>
          <a:bodyPr wrap="none" lIns="0" tIns="0" rIns="0" bIns="0" rtlCol="0" anchor="t"/>
          <a:lstStyle/>
          <a:p>
            <a:pPr algn="ctr" indent="0" marL="0">
              <a:lnSpc>
                <a:spcPts val="3450"/>
              </a:lnSpc>
              <a:buNone/>
            </a:pPr>
            <a:r>
              <a:rPr lang="en-US" sz="2150" dirty="0">
                <a:solidFill>
                  <a:srgbClr val="454240"/>
                </a:solidFill>
                <a:latin typeface="Libre Baskerville" pitchFamily="34" charset="0"/>
                <a:ea typeface="Libre Baskerville" pitchFamily="34" charset="-122"/>
                <a:cs typeface="Libre Baskerville" pitchFamily="34" charset="-120"/>
              </a:rPr>
              <a:t>2</a:t>
            </a:r>
            <a:endParaRPr lang="en-US" sz="2150" dirty="0"/>
          </a:p>
        </p:txBody>
      </p:sp>
      <p:sp>
        <p:nvSpPr>
          <p:cNvPr id="10" name="Text 6"/>
          <p:cNvSpPr/>
          <p:nvPr/>
        </p:nvSpPr>
        <p:spPr>
          <a:xfrm>
            <a:off x="5885140" y="3298269"/>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Cache</a:t>
            </a:r>
            <a:endParaRPr lang="en-US" sz="2150" dirty="0"/>
          </a:p>
        </p:txBody>
      </p:sp>
      <p:sp>
        <p:nvSpPr>
          <p:cNvPr id="11" name="Text 7"/>
          <p:cNvSpPr/>
          <p:nvPr/>
        </p:nvSpPr>
        <p:spPr>
          <a:xfrm>
            <a:off x="5885140" y="3777139"/>
            <a:ext cx="5278517" cy="354330"/>
          </a:xfrm>
          <a:prstGeom prst="rect">
            <a:avLst/>
          </a:prstGeom>
          <a:noFill/>
          <a:ln/>
        </p:spPr>
        <p:txBody>
          <a:bodyPr wrap="non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High-speed buffer between CPU and main memory.</a:t>
            </a:r>
            <a:endParaRPr lang="en-US" sz="1700" dirty="0"/>
          </a:p>
        </p:txBody>
      </p:sp>
      <p:sp>
        <p:nvSpPr>
          <p:cNvPr id="12" name="Shape 8"/>
          <p:cNvSpPr/>
          <p:nvPr/>
        </p:nvSpPr>
        <p:spPr>
          <a:xfrm>
            <a:off x="5719048" y="4365308"/>
            <a:ext cx="8080772" cy="15240"/>
          </a:xfrm>
          <a:prstGeom prst="roundRect">
            <a:avLst>
              <a:gd name="adj" fmla="val 610422"/>
            </a:avLst>
          </a:prstGeom>
          <a:solidFill>
            <a:srgbClr val="DDD3BA"/>
          </a:solidFill>
          <a:ln/>
        </p:spPr>
      </p:sp>
      <p:pic>
        <p:nvPicPr>
          <p:cNvPr id="13" name="Image 2" descr="preencoded.png">    </p:cNvPr>
          <p:cNvPicPr>
            <a:picLocks noChangeAspect="1"/>
          </p:cNvPicPr>
          <p:nvPr/>
        </p:nvPicPr>
        <p:blipFill>
          <a:blip r:embed="rId3"/>
          <a:stretch>
            <a:fillRect/>
          </a:stretch>
        </p:blipFill>
        <p:spPr>
          <a:xfrm>
            <a:off x="1617226" y="4408289"/>
            <a:ext cx="4855845" cy="1276112"/>
          </a:xfrm>
          <a:prstGeom prst="rect">
            <a:avLst/>
          </a:prstGeom>
        </p:spPr>
      </p:pic>
      <p:sp>
        <p:nvSpPr>
          <p:cNvPr id="14" name="Text 9"/>
          <p:cNvSpPr/>
          <p:nvPr/>
        </p:nvSpPr>
        <p:spPr>
          <a:xfrm>
            <a:off x="3959781" y="4824889"/>
            <a:ext cx="170617" cy="442913"/>
          </a:xfrm>
          <a:prstGeom prst="rect">
            <a:avLst/>
          </a:prstGeom>
          <a:noFill/>
          <a:ln/>
        </p:spPr>
        <p:txBody>
          <a:bodyPr wrap="none" lIns="0" tIns="0" rIns="0" bIns="0" rtlCol="0" anchor="t"/>
          <a:lstStyle/>
          <a:p>
            <a:pPr algn="ctr" indent="0" marL="0">
              <a:lnSpc>
                <a:spcPts val="3450"/>
              </a:lnSpc>
              <a:buNone/>
            </a:pPr>
            <a:r>
              <a:rPr lang="en-US" sz="2150" dirty="0">
                <a:solidFill>
                  <a:srgbClr val="454240"/>
                </a:solidFill>
                <a:latin typeface="Libre Baskerville" pitchFamily="34" charset="0"/>
                <a:ea typeface="Libre Baskerville" pitchFamily="34" charset="-122"/>
                <a:cs typeface="Libre Baskerville" pitchFamily="34" charset="-120"/>
              </a:rPr>
              <a:t>3</a:t>
            </a:r>
            <a:endParaRPr lang="en-US" sz="2150" dirty="0"/>
          </a:p>
        </p:txBody>
      </p:sp>
      <p:sp>
        <p:nvSpPr>
          <p:cNvPr id="15" name="Text 10"/>
          <p:cNvSpPr/>
          <p:nvPr/>
        </p:nvSpPr>
        <p:spPr>
          <a:xfrm>
            <a:off x="6694527" y="4629745"/>
            <a:ext cx="3048714" cy="345996"/>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Main Memory (RAM)</a:t>
            </a:r>
            <a:endParaRPr lang="en-US" sz="2150" dirty="0"/>
          </a:p>
        </p:txBody>
      </p:sp>
      <p:sp>
        <p:nvSpPr>
          <p:cNvPr id="16" name="Text 11"/>
          <p:cNvSpPr/>
          <p:nvPr/>
        </p:nvSpPr>
        <p:spPr>
          <a:xfrm>
            <a:off x="6694527" y="5108615"/>
            <a:ext cx="3048714" cy="354330"/>
          </a:xfrm>
          <a:prstGeom prst="rect">
            <a:avLst/>
          </a:prstGeom>
          <a:noFill/>
          <a:ln/>
        </p:spPr>
        <p:txBody>
          <a:bodyPr wrap="non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Volatile, for active processes.</a:t>
            </a:r>
            <a:endParaRPr lang="en-US" sz="1700" dirty="0"/>
          </a:p>
        </p:txBody>
      </p:sp>
      <p:sp>
        <p:nvSpPr>
          <p:cNvPr id="17" name="Shape 12"/>
          <p:cNvSpPr/>
          <p:nvPr/>
        </p:nvSpPr>
        <p:spPr>
          <a:xfrm>
            <a:off x="6528435" y="5696783"/>
            <a:ext cx="7271385" cy="15240"/>
          </a:xfrm>
          <a:prstGeom prst="roundRect">
            <a:avLst>
              <a:gd name="adj" fmla="val 610422"/>
            </a:avLst>
          </a:prstGeom>
          <a:solidFill>
            <a:srgbClr val="DDD3BA"/>
          </a:solidFill>
          <a:ln/>
        </p:spPr>
      </p:sp>
      <p:pic>
        <p:nvPicPr>
          <p:cNvPr id="18" name="Image 3" descr="preencoded.png">    </p:cNvPr>
          <p:cNvPicPr>
            <a:picLocks noChangeAspect="1"/>
          </p:cNvPicPr>
          <p:nvPr/>
        </p:nvPicPr>
        <p:blipFill>
          <a:blip r:embed="rId4"/>
          <a:stretch>
            <a:fillRect/>
          </a:stretch>
        </p:blipFill>
        <p:spPr>
          <a:xfrm>
            <a:off x="807839" y="5739765"/>
            <a:ext cx="6474500" cy="1276112"/>
          </a:xfrm>
          <a:prstGeom prst="rect">
            <a:avLst/>
          </a:prstGeom>
        </p:spPr>
      </p:pic>
      <p:sp>
        <p:nvSpPr>
          <p:cNvPr id="19" name="Text 13"/>
          <p:cNvSpPr/>
          <p:nvPr/>
        </p:nvSpPr>
        <p:spPr>
          <a:xfrm>
            <a:off x="3964067" y="6156365"/>
            <a:ext cx="162044" cy="442913"/>
          </a:xfrm>
          <a:prstGeom prst="rect">
            <a:avLst/>
          </a:prstGeom>
          <a:noFill/>
          <a:ln/>
        </p:spPr>
        <p:txBody>
          <a:bodyPr wrap="none" lIns="0" tIns="0" rIns="0" bIns="0" rtlCol="0" anchor="t"/>
          <a:lstStyle/>
          <a:p>
            <a:pPr algn="ctr" indent="0" marL="0">
              <a:lnSpc>
                <a:spcPts val="3450"/>
              </a:lnSpc>
              <a:buNone/>
            </a:pPr>
            <a:r>
              <a:rPr lang="en-US" sz="2150" dirty="0">
                <a:solidFill>
                  <a:srgbClr val="454240"/>
                </a:solidFill>
                <a:latin typeface="Libre Baskerville" pitchFamily="34" charset="0"/>
                <a:ea typeface="Libre Baskerville" pitchFamily="34" charset="-122"/>
                <a:cs typeface="Libre Baskerville" pitchFamily="34" charset="-120"/>
              </a:rPr>
              <a:t>4</a:t>
            </a:r>
            <a:endParaRPr lang="en-US" sz="2150" dirty="0"/>
          </a:p>
        </p:txBody>
      </p:sp>
      <p:sp>
        <p:nvSpPr>
          <p:cNvPr id="20" name="Text 14"/>
          <p:cNvSpPr/>
          <p:nvPr/>
        </p:nvSpPr>
        <p:spPr>
          <a:xfrm>
            <a:off x="7503795" y="5961221"/>
            <a:ext cx="2768679" cy="345996"/>
          </a:xfrm>
          <a:prstGeom prst="rect">
            <a:avLst/>
          </a:prstGeom>
          <a:noFill/>
          <a:ln/>
        </p:spPr>
        <p:txBody>
          <a:bodyPr wrap="none" lIns="0" tIns="0" rIns="0" bIns="0" rtlCol="0" anchor="t"/>
          <a:lstStyle/>
          <a:p>
            <a:pPr algn="l"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Secondary Storage</a:t>
            </a:r>
            <a:endParaRPr lang="en-US" sz="2150" dirty="0"/>
          </a:p>
        </p:txBody>
      </p:sp>
      <p:sp>
        <p:nvSpPr>
          <p:cNvPr id="21" name="Text 15"/>
          <p:cNvSpPr/>
          <p:nvPr/>
        </p:nvSpPr>
        <p:spPr>
          <a:xfrm>
            <a:off x="7503795" y="6440091"/>
            <a:ext cx="3607356" cy="354330"/>
          </a:xfrm>
          <a:prstGeom prst="rect">
            <a:avLst/>
          </a:prstGeom>
          <a:noFill/>
          <a:ln/>
        </p:spPr>
        <p:txBody>
          <a:bodyPr wrap="none" lIns="0" tIns="0" rIns="0" bIns="0" rtlCol="0" anchor="t"/>
          <a:lstStyle/>
          <a:p>
            <a:pPr algn="l" indent="0" marL="0">
              <a:lnSpc>
                <a:spcPts val="2750"/>
              </a:lnSpc>
              <a:buNone/>
            </a:pPr>
            <a:r>
              <a:rPr lang="en-US" sz="1700" dirty="0">
                <a:solidFill>
                  <a:srgbClr val="454240"/>
                </a:solidFill>
                <a:latin typeface="DM Sans" pitchFamily="34" charset="0"/>
                <a:ea typeface="DM Sans" pitchFamily="34" charset="-122"/>
                <a:cs typeface="DM Sans" pitchFamily="34" charset="-120"/>
              </a:rPr>
              <a:t>Non-volatile, for long-term storage.</a:t>
            </a:r>
            <a:endParaRPr lang="en-US" sz="1700" dirty="0"/>
          </a:p>
        </p:txBody>
      </p:sp>
      <p:sp>
        <p:nvSpPr>
          <p:cNvPr id="22" name="Text 16"/>
          <p:cNvSpPr/>
          <p:nvPr/>
        </p:nvSpPr>
        <p:spPr>
          <a:xfrm>
            <a:off x="775216" y="7264956"/>
            <a:ext cx="13079968" cy="354330"/>
          </a:xfrm>
          <a:prstGeom prst="rect">
            <a:avLst/>
          </a:prstGeom>
          <a:noFill/>
          <a:ln/>
        </p:spPr>
        <p:txBody>
          <a:bodyPr wrap="non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ref: </a:t>
            </a:r>
            <a:pPr indent="0" marL="0">
              <a:lnSpc>
                <a:spcPts val="2750"/>
              </a:lnSpc>
              <a:buNone/>
            </a:pPr>
            <a:r>
              <a:rPr lang="en-US" sz="1700" u="sng" dirty="0">
                <a:solidFill>
                  <a:srgbClr val="AB8421"/>
                </a:solidFill>
                <a:latin typeface="DM Sans" pitchFamily="34" charset="0"/>
                <a:ea typeface="DM Sans" pitchFamily="34" charset="-122"/>
                <a:cs typeface="DM Sans" pitchFamily="34" charset="-120"/>
                <a:hlinkClick r:id="rId5" invalidUrl="" action="" tgtFrame="" tooltip="" history="1" highlightClick="0" endSnd="0">
                  <a:extLst>
                    <a:ext uri="{A12FA001-AC4F-418D-AE19-62706E023703}">
                      <ahyp:hlinkClr xmlns:ahyp="http://schemas.microsoft.com/office/drawing/2018/hyperlinkcolor" val="tx"/>
                    </a:ext>
                  </a:extLst>
                </a:hlinkClick>
              </a:rPr>
              <a:t>Memory Hierarchy Design and its Characteristics - GeeksforGeeks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31977"/>
            <a:ext cx="7290792"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3.User and Kernel spaces:</a:t>
            </a:r>
            <a:endParaRPr lang="en-US" sz="4450" dirty="0"/>
          </a:p>
        </p:txBody>
      </p:sp>
      <p:sp>
        <p:nvSpPr>
          <p:cNvPr id="3" name="Text 1"/>
          <p:cNvSpPr/>
          <p:nvPr/>
        </p:nvSpPr>
        <p:spPr>
          <a:xfrm>
            <a:off x="793790" y="2694384"/>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All the modern computer operating systems generally divide the virtual memory into two following spaces:</a:t>
            </a:r>
            <a:endParaRPr lang="en-US" sz="1750" dirty="0"/>
          </a:p>
        </p:txBody>
      </p:sp>
      <p:sp>
        <p:nvSpPr>
          <p:cNvPr id="4" name="Text 2"/>
          <p:cNvSpPr/>
          <p:nvPr/>
        </p:nvSpPr>
        <p:spPr>
          <a:xfrm>
            <a:off x="793790" y="3312438"/>
            <a:ext cx="13042821" cy="362903"/>
          </a:xfrm>
          <a:prstGeom prst="rect">
            <a:avLst/>
          </a:prstGeom>
          <a:noFill/>
          <a:ln/>
        </p:spPr>
        <p:txBody>
          <a:bodyPr wrap="none" lIns="0" tIns="0" rIns="0" bIns="0" rtlCol="0" anchor="t"/>
          <a:lstStyle/>
          <a:p>
            <a:pPr algn="l" lvl="4" marL="17145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Kernel space</a:t>
            </a:r>
            <a:endParaRPr lang="en-US" sz="1750" dirty="0"/>
          </a:p>
        </p:txBody>
      </p:sp>
      <p:sp>
        <p:nvSpPr>
          <p:cNvPr id="5" name="Text 3"/>
          <p:cNvSpPr/>
          <p:nvPr/>
        </p:nvSpPr>
        <p:spPr>
          <a:xfrm>
            <a:off x="793790" y="3754636"/>
            <a:ext cx="13042821" cy="362903"/>
          </a:xfrm>
          <a:prstGeom prst="rect">
            <a:avLst/>
          </a:prstGeom>
          <a:noFill/>
          <a:ln/>
        </p:spPr>
        <p:txBody>
          <a:bodyPr wrap="none" lIns="0" tIns="0" rIns="0" bIns="0" rtlCol="0" anchor="t"/>
          <a:lstStyle/>
          <a:p>
            <a:pPr algn="l" lvl="4" marL="17145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User space</a:t>
            </a:r>
            <a:endParaRPr lang="en-US" sz="1750" dirty="0"/>
          </a:p>
        </p:txBody>
      </p:sp>
      <p:sp>
        <p:nvSpPr>
          <p:cNvPr id="6" name="Text 4"/>
          <p:cNvSpPr/>
          <p:nvPr/>
        </p:nvSpPr>
        <p:spPr>
          <a:xfrm>
            <a:off x="793790" y="4372689"/>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The primary reason for this separation is to protect memory and hardware from malicious or third-party software's errant behavior.</a:t>
            </a:r>
            <a:endParaRPr lang="en-US" sz="1750" dirty="0"/>
          </a:p>
        </p:txBody>
      </p:sp>
      <p:sp>
        <p:nvSpPr>
          <p:cNvPr id="7" name="Text 5"/>
          <p:cNvSpPr/>
          <p:nvPr/>
        </p:nvSpPr>
        <p:spPr>
          <a:xfrm>
            <a:off x="793790" y="535364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ref: </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Userspace vs Kernel Space: A Comprehensive Guide </a:t>
            </a:r>
            <a:pPr indent="0" marL="0">
              <a:lnSpc>
                <a:spcPts val="2850"/>
              </a:lnSpc>
              <a:buNone/>
            </a:pPr>
            <a:r>
              <a:rPr lang="en-US" sz="1750" u="sng" dirty="0">
                <a:solidFill>
                  <a:srgbClr val="000000"/>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 by Neel Shah | Medium</a:t>
            </a:r>
            <a:pPr indent="0" marL="0">
              <a:lnSpc>
                <a:spcPts val="2850"/>
              </a:lnSpc>
              <a:buNone/>
            </a:pPr>
            <a:r>
              <a:rPr lang="en-US" sz="1750" u="sng" dirty="0">
                <a:solidFill>
                  <a:srgbClr val="AB8421"/>
                </a:solidFill>
                <a:latin typeface="DM Sans" pitchFamily="34" charset="0"/>
                <a:ea typeface="DM Sans" pitchFamily="34" charset="-122"/>
                <a:cs typeface="DM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What is the difference between the kernel and user spaces?</a:t>
            </a:r>
            <a:endParaRPr lang="en-US" sz="1750" dirty="0"/>
          </a:p>
        </p:txBody>
      </p:sp>
      <p:sp>
        <p:nvSpPr>
          <p:cNvPr id="8" name="Text 6"/>
          <p:cNvSpPr/>
          <p:nvPr/>
        </p:nvSpPr>
        <p:spPr>
          <a:xfrm>
            <a:off x="793790" y="6334601"/>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37113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3.1 User space: </a:t>
            </a:r>
            <a:endParaRPr lang="en-US" sz="4450" dirty="0"/>
          </a:p>
        </p:txBody>
      </p:sp>
      <p:sp>
        <p:nvSpPr>
          <p:cNvPr id="3" name="Text 1"/>
          <p:cNvSpPr/>
          <p:nvPr/>
        </p:nvSpPr>
        <p:spPr>
          <a:xfrm>
            <a:off x="793790" y="353353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The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user space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is also known as userland and is the memory space where all user applications or application software executes. Everything other than OS cores and kernel runs here.</a:t>
            </a:r>
            <a:endParaRPr lang="en-US" sz="1750" dirty="0"/>
          </a:p>
        </p:txBody>
      </p:sp>
      <p:sp>
        <p:nvSpPr>
          <p:cNvPr id="4" name="Text 2"/>
          <p:cNvSpPr/>
          <p:nvPr/>
        </p:nvSpPr>
        <p:spPr>
          <a:xfrm>
            <a:off x="793790" y="451449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Processes in user space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cannot</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directly access hardware or kernel resources (like memory management, hardware devices, etc.) for safety and security reasons.</a:t>
            </a:r>
            <a:endParaRPr lang="en-US" sz="1750" dirty="0"/>
          </a:p>
        </p:txBody>
      </p:sp>
      <p:sp>
        <p:nvSpPr>
          <p:cNvPr id="5" name="Text 3"/>
          <p:cNvSpPr/>
          <p:nvPr/>
        </p:nvSpPr>
        <p:spPr>
          <a:xfrm>
            <a:off x="793790" y="5495449"/>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68021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3.2 Kernel space: </a:t>
            </a:r>
            <a:endParaRPr lang="en-US" sz="4450" dirty="0"/>
          </a:p>
        </p:txBody>
      </p:sp>
      <p:sp>
        <p:nvSpPr>
          <p:cNvPr id="3" name="Text 1"/>
          <p:cNvSpPr/>
          <p:nvPr/>
        </p:nvSpPr>
        <p:spPr>
          <a:xfrm>
            <a:off x="793790" y="384262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The memory space where the core of the operating system (kernel) executes and provides its services is known as </a:t>
            </a:r>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kernel space</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The kernel has full access to the hardware and can manage low-level operations like memory management, device drivers, and process scheduling.</a:t>
            </a:r>
            <a:endParaRPr lang="en-US" sz="1750" dirty="0"/>
          </a:p>
        </p:txBody>
      </p:sp>
      <p:sp>
        <p:nvSpPr>
          <p:cNvPr id="4" name="Text 2"/>
          <p:cNvSpPr/>
          <p:nvPr/>
        </p:nvSpPr>
        <p:spPr>
          <a:xfrm>
            <a:off x="793790" y="5186482"/>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It acts as a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bridge</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between user processes and the physical hardware.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756053"/>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3.3 Role of the Kernel in Process Management</a:t>
            </a:r>
            <a:endParaRPr lang="en-US" sz="4450" dirty="0"/>
          </a:p>
        </p:txBody>
      </p:sp>
      <p:sp>
        <p:nvSpPr>
          <p:cNvPr id="3" name="Text 1"/>
          <p:cNvSpPr/>
          <p:nvPr/>
        </p:nvSpPr>
        <p:spPr>
          <a:xfrm>
            <a:off x="793790" y="3627239"/>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The kernel manages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user processes</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in user space and ensures that they run </a:t>
            </a:r>
            <a:pPr algn="l" indent="0" marL="0">
              <a:lnSpc>
                <a:spcPts val="2850"/>
              </a:lnSpc>
              <a:buNone/>
            </a:pPr>
            <a:r>
              <a:rPr lang="en-US" sz="1750" b="1" dirty="0">
                <a:solidFill>
                  <a:srgbClr val="454240"/>
                </a:solidFill>
                <a:latin typeface="DM Sans" pitchFamily="34" charset="0"/>
                <a:ea typeface="DM Sans" pitchFamily="34" charset="-122"/>
                <a:cs typeface="DM Sans" pitchFamily="34" charset="-120"/>
              </a:rPr>
              <a:t>independently</a:t>
            </a:r>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 without interfering with each other.</a:t>
            </a:r>
            <a:endParaRPr lang="en-US" sz="1750" dirty="0"/>
          </a:p>
        </p:txBody>
      </p:sp>
      <p:sp>
        <p:nvSpPr>
          <p:cNvPr id="4" name="Text 2"/>
          <p:cNvSpPr/>
          <p:nvPr/>
        </p:nvSpPr>
        <p:spPr>
          <a:xfrm>
            <a:off x="793790" y="4608195"/>
            <a:ext cx="13042821" cy="362903"/>
          </a:xfrm>
          <a:prstGeom prst="rect">
            <a:avLst/>
          </a:prstGeom>
          <a:noFill/>
          <a:ln/>
        </p:spPr>
        <p:txBody>
          <a:bodyPr wrap="none" lIns="0" tIns="0" rIns="0" bIns="0" rtlCol="0" anchor="t"/>
          <a:lstStyle/>
          <a:p>
            <a:pPr indent="0" marL="0">
              <a:lnSpc>
                <a:spcPts val="2850"/>
              </a:lnSpc>
              <a:buNone/>
            </a:pPr>
            <a:r>
              <a:rPr lang="en-US" sz="1750" b="1" dirty="0">
                <a:solidFill>
                  <a:srgbClr val="454240"/>
                </a:solidFill>
                <a:latin typeface="DM Sans" pitchFamily="34" charset="0"/>
                <a:ea typeface="DM Sans" pitchFamily="34" charset="-122"/>
                <a:cs typeface="DM Sans" pitchFamily="34" charset="-120"/>
              </a:rPr>
              <a:t>Key functions</a:t>
            </a:r>
            <a:pPr indent="0" marL="0">
              <a:lnSpc>
                <a:spcPts val="2850"/>
              </a:lnSpc>
              <a:buNone/>
            </a:pPr>
            <a:r>
              <a:rPr lang="en-US" sz="1750" dirty="0">
                <a:solidFill>
                  <a:srgbClr val="454240"/>
                </a:solidFill>
                <a:latin typeface="DM Sans" pitchFamily="34" charset="0"/>
                <a:ea typeface="DM Sans" pitchFamily="34" charset="-122"/>
                <a:cs typeface="DM Sans" pitchFamily="34" charset="-120"/>
              </a:rPr>
              <a:t> of the kernel in process management include:</a:t>
            </a:r>
            <a:endParaRPr lang="en-US" sz="1750" dirty="0"/>
          </a:p>
        </p:txBody>
      </p:sp>
      <p:sp>
        <p:nvSpPr>
          <p:cNvPr id="5" name="Text 3"/>
          <p:cNvSpPr/>
          <p:nvPr/>
        </p:nvSpPr>
        <p:spPr>
          <a:xfrm>
            <a:off x="793790" y="5226248"/>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Allocating resources</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like CPU time, memory, and I/O.</a:t>
            </a:r>
            <a:endParaRPr lang="en-US" sz="1750" dirty="0"/>
          </a:p>
        </p:txBody>
      </p:sp>
      <p:sp>
        <p:nvSpPr>
          <p:cNvPr id="6" name="Text 4"/>
          <p:cNvSpPr/>
          <p:nvPr/>
        </p:nvSpPr>
        <p:spPr>
          <a:xfrm>
            <a:off x="793790" y="5668447"/>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Scheduling</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processes, ensuring fair execution.</a:t>
            </a:r>
            <a:endParaRPr lang="en-US" sz="1750" dirty="0"/>
          </a:p>
        </p:txBody>
      </p:sp>
      <p:sp>
        <p:nvSpPr>
          <p:cNvPr id="7" name="Text 5"/>
          <p:cNvSpPr/>
          <p:nvPr/>
        </p:nvSpPr>
        <p:spPr>
          <a:xfrm>
            <a:off x="793790" y="6110645"/>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454240"/>
                </a:solidFill>
                <a:latin typeface="DM Sans" pitchFamily="34" charset="0"/>
                <a:ea typeface="DM Sans" pitchFamily="34" charset="-122"/>
                <a:cs typeface="DM Sans" pitchFamily="34" charset="-120"/>
              </a:rPr>
              <a:t>Isolation</a:t>
            </a:r>
            <a:pPr algn="l" lvl="1" indent="0" marL="0">
              <a:lnSpc>
                <a:spcPts val="2850"/>
              </a:lnSpc>
              <a:buNone/>
            </a:pPr>
            <a:r>
              <a:rPr lang="en-US" sz="1750" dirty="0">
                <a:solidFill>
                  <a:srgbClr val="454240"/>
                </a:solidFill>
                <a:latin typeface="DM Sans" pitchFamily="34" charset="0"/>
                <a:ea typeface="DM Sans" pitchFamily="34" charset="-122"/>
                <a:cs typeface="DM Sans" pitchFamily="34" charset="-120"/>
              </a:rPr>
              <a:t> between processes to prevent one process from crashing or tampering with another.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2024-11-21T05:46:44Z</dcterms:created>
  <dcterms:modified xsi:type="dcterms:W3CDTF">2024-11-21T05:46:44Z</dcterms:modified>
</cp:coreProperties>
</file>